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5" r:id="rId1"/>
  </p:sldMasterIdLst>
  <p:notesMasterIdLst>
    <p:notesMasterId r:id="rId37"/>
  </p:notesMasterIdLst>
  <p:sldIdLst>
    <p:sldId id="256" r:id="rId2"/>
    <p:sldId id="257" r:id="rId3"/>
    <p:sldId id="282" r:id="rId4"/>
    <p:sldId id="277" r:id="rId5"/>
    <p:sldId id="278" r:id="rId6"/>
    <p:sldId id="279" r:id="rId7"/>
    <p:sldId id="273" r:id="rId8"/>
    <p:sldId id="274" r:id="rId9"/>
    <p:sldId id="259" r:id="rId10"/>
    <p:sldId id="272" r:id="rId11"/>
    <p:sldId id="263" r:id="rId12"/>
    <p:sldId id="293" r:id="rId13"/>
    <p:sldId id="264" r:id="rId14"/>
    <p:sldId id="281" r:id="rId15"/>
    <p:sldId id="283" r:id="rId16"/>
    <p:sldId id="275" r:id="rId17"/>
    <p:sldId id="280" r:id="rId18"/>
    <p:sldId id="284" r:id="rId19"/>
    <p:sldId id="265" r:id="rId20"/>
    <p:sldId id="290" r:id="rId21"/>
    <p:sldId id="291" r:id="rId22"/>
    <p:sldId id="292" r:id="rId23"/>
    <p:sldId id="266" r:id="rId24"/>
    <p:sldId id="285" r:id="rId25"/>
    <p:sldId id="267" r:id="rId26"/>
    <p:sldId id="268" r:id="rId27"/>
    <p:sldId id="286" r:id="rId28"/>
    <p:sldId id="269" r:id="rId29"/>
    <p:sldId id="270" r:id="rId30"/>
    <p:sldId id="287" r:id="rId31"/>
    <p:sldId id="271" r:id="rId32"/>
    <p:sldId id="289" r:id="rId33"/>
    <p:sldId id="288" r:id="rId34"/>
    <p:sldId id="261" r:id="rId35"/>
    <p:sldId id="262" r:id="rId3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p:scale>
          <a:sx n="113" d="100"/>
          <a:sy n="113" d="100"/>
        </p:scale>
        <p:origin x="968" y="3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 name="Google Shape;7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F7F66264-DE0C-03BC-BC68-9BE132ABC652}"/>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12AB550C-7675-FB8C-F04C-44C41E38BF7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1B93436B-3B07-C5B8-9075-BE2F9CE3BFF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902481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65AE1E86-EEE5-A006-3485-1D9D9AAF1CBA}"/>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26386760-2C98-36CE-58DE-539D25490B4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59134B68-6DB0-5892-12AC-9053C39A404D}"/>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92CD1EEA-499A-C841-4783-643793C9A96C}"/>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23</a:t>
            </a:fld>
            <a:endParaRPr/>
          </a:p>
        </p:txBody>
      </p:sp>
    </p:spTree>
    <p:extLst>
      <p:ext uri="{BB962C8B-B14F-4D97-AF65-F5344CB8AC3E}">
        <p14:creationId xmlns:p14="http://schemas.microsoft.com/office/powerpoint/2010/main" val="830705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B71D8C76-DF4D-3DA5-1AB2-6F14EF8F3CEF}"/>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B9B54958-1F47-2ED0-0FFA-23722DB50D9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D95F0B89-8EFF-D204-24EE-DC82D92B9E0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0F2C1169-3884-4DCB-5BF5-3D2274067A8B}"/>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24</a:t>
            </a:fld>
            <a:endParaRPr/>
          </a:p>
        </p:txBody>
      </p:sp>
    </p:spTree>
    <p:extLst>
      <p:ext uri="{BB962C8B-B14F-4D97-AF65-F5344CB8AC3E}">
        <p14:creationId xmlns:p14="http://schemas.microsoft.com/office/powerpoint/2010/main" val="40174631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22713A58-FFCD-4505-4E3F-D4525DEE8E37}"/>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AE9F6D7E-E281-C6FA-4032-A25E14ED6DE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90E94939-F8C8-C6BF-758E-F38CE27843F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1134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5C8394A8-C372-5770-7ADD-929889B0D0FE}"/>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3D9D45C0-8722-7BF1-612F-DFECAA5D8FE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0EFBD834-893A-18DA-A894-C68D1B314AE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316B5A9B-3B70-C555-D5DA-4C62D9949240}"/>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26</a:t>
            </a:fld>
            <a:endParaRPr/>
          </a:p>
        </p:txBody>
      </p:sp>
    </p:spTree>
    <p:extLst>
      <p:ext uri="{BB962C8B-B14F-4D97-AF65-F5344CB8AC3E}">
        <p14:creationId xmlns:p14="http://schemas.microsoft.com/office/powerpoint/2010/main" val="107855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789935F3-5B2A-4428-C35B-ABA8DA003BC7}"/>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07111219-7F48-4F1D-2269-4672284B865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74D45B52-3E48-B08E-1F64-734108410F1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F9DBE572-71FA-6308-19DB-A1D74FA644E7}"/>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27</a:t>
            </a:fld>
            <a:endParaRPr/>
          </a:p>
        </p:txBody>
      </p:sp>
    </p:spTree>
    <p:extLst>
      <p:ext uri="{BB962C8B-B14F-4D97-AF65-F5344CB8AC3E}">
        <p14:creationId xmlns:p14="http://schemas.microsoft.com/office/powerpoint/2010/main" val="5719540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00E027B5-D643-7450-3FC1-A4BE208B8531}"/>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BEB8B7F9-94E8-5033-0395-9B936373A26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B3C70BED-D66F-CAB7-3270-229CCC58A58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8065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655A2CC7-756F-9F10-E339-24B4469C55BE}"/>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C75E51A0-C7AF-F73B-18BE-327FA1C19F3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D676CEA9-1289-663F-A688-9B761D966512}"/>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22188010-7692-44BC-1188-95B48F4F18A3}"/>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29</a:t>
            </a:fld>
            <a:endParaRPr/>
          </a:p>
        </p:txBody>
      </p:sp>
    </p:spTree>
    <p:extLst>
      <p:ext uri="{BB962C8B-B14F-4D97-AF65-F5344CB8AC3E}">
        <p14:creationId xmlns:p14="http://schemas.microsoft.com/office/powerpoint/2010/main" val="6908028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250DAE5A-EAA7-D105-7B1B-6EDF9AA71C39}"/>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BE6369DB-2587-EDB8-5173-976EDE800FBC}"/>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50C04F04-EC78-AE1D-98EF-FFFF656BB66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99482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 name="Google Shape;7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 name="Google Shape;10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35</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4083D77A-8329-6366-37D1-61DA8321E04D}"/>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D7B2C8E1-3A96-BBAD-5C22-AAD2D5504BE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C77B289D-91EB-30C1-DE95-00821F9C8BD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7748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0CEEDB30-484F-32EF-FDD9-86C547A75A9A}"/>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6D26BBBA-F228-6631-7FC0-CAB0F8556D4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9E569680-F8F8-459B-DCBD-314C84D84EA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1191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116EBCB9-1BDC-4E42-092C-CC82B546E375}"/>
            </a:ext>
          </a:extLst>
        </p:cNvPr>
        <p:cNvGrpSpPr/>
        <p:nvPr/>
      </p:nvGrpSpPr>
      <p:grpSpPr>
        <a:xfrm>
          <a:off x="0" y="0"/>
          <a:ext cx="0" cy="0"/>
          <a:chOff x="0" y="0"/>
          <a:chExt cx="0" cy="0"/>
        </a:xfrm>
      </p:grpSpPr>
      <p:sp>
        <p:nvSpPr>
          <p:cNvPr id="82" name="Google Shape;82;p3:notes">
            <a:extLst>
              <a:ext uri="{FF2B5EF4-FFF2-40B4-BE49-F238E27FC236}">
                <a16:creationId xmlns:a16="http://schemas.microsoft.com/office/drawing/2014/main" id="{4158CA15-A9F6-2B3A-5140-10FF0DF3C3BD}"/>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3:notes">
            <a:extLst>
              <a:ext uri="{FF2B5EF4-FFF2-40B4-BE49-F238E27FC236}">
                <a16:creationId xmlns:a16="http://schemas.microsoft.com/office/drawing/2014/main" id="{DCEEAEC4-3FF1-442C-366E-7F031FEFFA0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59416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E64B753A-B711-3D01-8263-98BF7B96E198}"/>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1DD38163-6B2B-4C47-F0E5-16778B2450F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61608963-30C6-E2BE-FBDB-51061890D8E3}"/>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6BD6C21C-C3DD-151B-DB00-FA731CAD7EC0}"/>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13</a:t>
            </a:fld>
            <a:endParaRPr/>
          </a:p>
        </p:txBody>
      </p:sp>
    </p:spTree>
    <p:extLst>
      <p:ext uri="{BB962C8B-B14F-4D97-AF65-F5344CB8AC3E}">
        <p14:creationId xmlns:p14="http://schemas.microsoft.com/office/powerpoint/2010/main" val="150524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8852DE09-F67A-A2A5-1CB0-AE5D3AC7FD6A}"/>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6D10FBC5-0C39-655C-A067-E7F7792A412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0BBFA0FD-655C-F33B-5A31-AE113F1856AF}"/>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85E112FE-B9C3-5BC7-7346-30B583139354}"/>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16</a:t>
            </a:fld>
            <a:endParaRPr/>
          </a:p>
        </p:txBody>
      </p:sp>
    </p:spTree>
    <p:extLst>
      <p:ext uri="{BB962C8B-B14F-4D97-AF65-F5344CB8AC3E}">
        <p14:creationId xmlns:p14="http://schemas.microsoft.com/office/powerpoint/2010/main" val="22542662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F67F2139-3AD0-4AEA-D25A-53A5410522B0}"/>
            </a:ext>
          </a:extLst>
        </p:cNvPr>
        <p:cNvGrpSpPr/>
        <p:nvPr/>
      </p:nvGrpSpPr>
      <p:grpSpPr>
        <a:xfrm>
          <a:off x="0" y="0"/>
          <a:ext cx="0" cy="0"/>
          <a:chOff x="0" y="0"/>
          <a:chExt cx="0" cy="0"/>
        </a:xfrm>
      </p:grpSpPr>
      <p:sp>
        <p:nvSpPr>
          <p:cNvPr id="88" name="Google Shape;88;p4:notes">
            <a:extLst>
              <a:ext uri="{FF2B5EF4-FFF2-40B4-BE49-F238E27FC236}">
                <a16:creationId xmlns:a16="http://schemas.microsoft.com/office/drawing/2014/main" id="{78E08077-2DD0-BBE4-A9BB-7C04FF521BF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4:notes">
            <a:extLst>
              <a:ext uri="{FF2B5EF4-FFF2-40B4-BE49-F238E27FC236}">
                <a16:creationId xmlns:a16="http://schemas.microsoft.com/office/drawing/2014/main" id="{DCDD6B70-4BA7-E6BE-FB36-EC5DDF9B277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ja-JP"/>
              <a:t>話す内容はノートにしっかり書きましょう。</a:t>
            </a:r>
            <a:endParaRPr/>
          </a:p>
        </p:txBody>
      </p:sp>
      <p:sp>
        <p:nvSpPr>
          <p:cNvPr id="90" name="Google Shape;90;p4:notes">
            <a:extLst>
              <a:ext uri="{FF2B5EF4-FFF2-40B4-BE49-F238E27FC236}">
                <a16:creationId xmlns:a16="http://schemas.microsoft.com/office/drawing/2014/main" id="{9E6FD52B-2DBB-45DE-393F-3EA050146D5B}"/>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JP"/>
              <a:t>18</a:t>
            </a:fld>
            <a:endParaRPr/>
          </a:p>
        </p:txBody>
      </p:sp>
    </p:spTree>
    <p:extLst>
      <p:ext uri="{BB962C8B-B14F-4D97-AF65-F5344CB8AC3E}">
        <p14:creationId xmlns:p14="http://schemas.microsoft.com/office/powerpoint/2010/main" val="1565672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タイトル スライド" type="title">
  <p:cSld name="TITLE">
    <p:spTree>
      <p:nvGrpSpPr>
        <p:cNvPr id="1" name="Shape 12"/>
        <p:cNvGrpSpPr/>
        <p:nvPr/>
      </p:nvGrpSpPr>
      <p:grpSpPr>
        <a:xfrm>
          <a:off x="0" y="0"/>
          <a:ext cx="0" cy="0"/>
          <a:chOff x="0" y="0"/>
          <a:chExt cx="0" cy="0"/>
        </a:xfrm>
      </p:grpSpPr>
      <p:sp>
        <p:nvSpPr>
          <p:cNvPr id="13" name="Google Shape;13;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b="1" i="0">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4" name="Google Shape;14;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5" name="Google Shape;15;p2"/>
          <p:cNvSpPr txBox="1"/>
          <p:nvPr/>
        </p:nvSpPr>
        <p:spPr>
          <a:xfrm>
            <a:off x="2352232" y="-315000"/>
            <a:ext cx="7487535" cy="7488000"/>
          </a:xfrm>
          <a:prstGeom prst="rect">
            <a:avLst/>
          </a:prstGeom>
          <a:blipFill rotWithShape="1">
            <a:blip r:embed="rId2">
              <a:alphaModFix amt="40000"/>
            </a:blip>
            <a:stretch>
              <a:fillRect/>
            </a:stretch>
          </a:blip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タイトルとコンテンツ" type="obj">
  <p:cSld name="OBJECT">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0" y="4505"/>
            <a:ext cx="9272187" cy="101764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Calibri"/>
              <a:buNone/>
              <a:defRPr sz="4000" b="1" i="0">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8" name="Google Shape;18;p3"/>
          <p:cNvSpPr txBox="1">
            <a:spLocks noGrp="1"/>
          </p:cNvSpPr>
          <p:nvPr>
            <p:ph type="body" idx="1"/>
          </p:nvPr>
        </p:nvSpPr>
        <p:spPr>
          <a:xfrm>
            <a:off x="427383" y="1487228"/>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atin typeface="A-OTF Gothic BBB Pr6N Medium" panose="020B0400000000000000" pitchFamily="34" charset="-128"/>
                <a:ea typeface="A-OTF Gothic BBB Pr6N Medium" panose="020B0400000000000000" pitchFamily="34" charset="-128"/>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19" name="Google Shape;19;p3"/>
          <p:cNvPicPr preferRelativeResize="0"/>
          <p:nvPr/>
        </p:nvPicPr>
        <p:blipFill rotWithShape="1">
          <a:blip r:embed="rId2">
            <a:alphaModFix/>
          </a:blip>
          <a:srcRect/>
          <a:stretch/>
        </p:blipFill>
        <p:spPr>
          <a:xfrm rot="5400000">
            <a:off x="11096079" y="228375"/>
            <a:ext cx="338396" cy="1499355"/>
          </a:xfrm>
          <a:prstGeom prst="rect">
            <a:avLst/>
          </a:prstGeom>
          <a:noFill/>
          <a:ln>
            <a:noFill/>
          </a:ln>
        </p:spPr>
      </p:pic>
      <p:cxnSp>
        <p:nvCxnSpPr>
          <p:cNvPr id="20" name="Google Shape;20;p3"/>
          <p:cNvCxnSpPr/>
          <p:nvPr/>
        </p:nvCxnSpPr>
        <p:spPr>
          <a:xfrm>
            <a:off x="0" y="976750"/>
            <a:ext cx="10942983" cy="0"/>
          </a:xfrm>
          <a:prstGeom prst="straightConnector1">
            <a:avLst/>
          </a:prstGeom>
          <a:noFill/>
          <a:ln w="28575" cap="flat" cmpd="sng">
            <a:solidFill>
              <a:srgbClr val="757070"/>
            </a:solidFill>
            <a:prstDash val="solid"/>
            <a:miter lim="800000"/>
            <a:headEnd type="none" w="sm" len="sm"/>
            <a:tailEnd type="none" w="sm" len="sm"/>
          </a:ln>
        </p:spPr>
      </p:cxnSp>
      <p:sp>
        <p:nvSpPr>
          <p:cNvPr id="21" name="Google Shape;21;p3"/>
          <p:cNvSpPr txBox="1">
            <a:spLocks noGrp="1"/>
          </p:cNvSpPr>
          <p:nvPr>
            <p:ph type="sldNum" idx="12"/>
          </p:nvPr>
        </p:nvSpPr>
        <p:spPr>
          <a:xfrm>
            <a:off x="11684000" y="6464300"/>
            <a:ext cx="508000" cy="3937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22" name="Google Shape;22;p3" descr="図形 が含まれている画像&#10;&#10;自動的に生成された説明"/>
          <p:cNvPicPr preferRelativeResize="0"/>
          <p:nvPr/>
        </p:nvPicPr>
        <p:blipFill rotWithShape="1">
          <a:blip r:embed="rId3">
            <a:alphaModFix/>
          </a:blip>
          <a:srcRect/>
          <a:stretch/>
        </p:blipFill>
        <p:spPr>
          <a:xfrm>
            <a:off x="9461241" y="67743"/>
            <a:ext cx="2574860" cy="52533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セクション見出し"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1850" y="1709738"/>
            <a:ext cx="9679477"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b="1" i="0">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body" idx="1"/>
          </p:nvPr>
        </p:nvSpPr>
        <p:spPr>
          <a:xfrm>
            <a:off x="831850" y="4786017"/>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6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 name="Google Shape;27;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 name="Google Shape;28;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29" name="Google Shape;29;p4"/>
          <p:cNvPicPr preferRelativeResize="0"/>
          <p:nvPr/>
        </p:nvPicPr>
        <p:blipFill rotWithShape="1">
          <a:blip r:embed="rId2">
            <a:alphaModFix/>
          </a:blip>
          <a:srcRect/>
          <a:stretch/>
        </p:blipFill>
        <p:spPr>
          <a:xfrm rot="5400000">
            <a:off x="11178251" y="3826292"/>
            <a:ext cx="338396" cy="1499355"/>
          </a:xfrm>
          <a:prstGeom prst="rect">
            <a:avLst/>
          </a:prstGeom>
          <a:noFill/>
          <a:ln>
            <a:noFill/>
          </a:ln>
        </p:spPr>
      </p:pic>
      <p:cxnSp>
        <p:nvCxnSpPr>
          <p:cNvPr id="30" name="Google Shape;30;p4"/>
          <p:cNvCxnSpPr/>
          <p:nvPr/>
        </p:nvCxnSpPr>
        <p:spPr>
          <a:xfrm>
            <a:off x="82172" y="4574667"/>
            <a:ext cx="10942983" cy="0"/>
          </a:xfrm>
          <a:prstGeom prst="straightConnector1">
            <a:avLst/>
          </a:prstGeom>
          <a:noFill/>
          <a:ln w="28575" cap="flat" cmpd="sng">
            <a:solidFill>
              <a:srgbClr val="757070"/>
            </a:solidFill>
            <a:prstDash val="solid"/>
            <a:miter lim="800000"/>
            <a:headEnd type="none" w="sm" len="sm"/>
            <a:tailEnd type="none" w="sm" len="sm"/>
          </a:ln>
        </p:spPr>
      </p:cxnSp>
      <p:pic>
        <p:nvPicPr>
          <p:cNvPr id="31" name="Google Shape;31;p4" descr="図形&#10;&#10;中程度の精度で自動的に生成された説明"/>
          <p:cNvPicPr preferRelativeResize="0"/>
          <p:nvPr/>
        </p:nvPicPr>
        <p:blipFill rotWithShape="1">
          <a:blip r:embed="rId3">
            <a:alphaModFix/>
          </a:blip>
          <a:srcRect/>
          <a:stretch/>
        </p:blipFill>
        <p:spPr>
          <a:xfrm>
            <a:off x="8621351" y="354431"/>
            <a:ext cx="3314700" cy="676275"/>
          </a:xfrm>
          <a:prstGeom prst="rect">
            <a:avLst/>
          </a:prstGeom>
          <a:noFill/>
          <a:ln>
            <a:noFill/>
          </a:ln>
        </p:spPr>
      </p:pic>
      <p:pic>
        <p:nvPicPr>
          <p:cNvPr id="32" name="Google Shape;32;p4" descr="アイコン&#10;&#10;自動的に生成された説明"/>
          <p:cNvPicPr preferRelativeResize="0"/>
          <p:nvPr/>
        </p:nvPicPr>
        <p:blipFill rotWithShape="1">
          <a:blip r:embed="rId4">
            <a:alphaModFix/>
          </a:blip>
          <a:srcRect/>
          <a:stretch/>
        </p:blipFill>
        <p:spPr>
          <a:xfrm>
            <a:off x="7224158" y="172649"/>
            <a:ext cx="1397193" cy="1039837"/>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 つのコンテンツ">
  <p:cSld name="2 つのコンテンツ">
    <p:spTree>
      <p:nvGrpSpPr>
        <p:cNvPr id="1" name="Shape 33"/>
        <p:cNvGrpSpPr/>
        <p:nvPr/>
      </p:nvGrpSpPr>
      <p:grpSpPr>
        <a:xfrm>
          <a:off x="0" y="0"/>
          <a:ext cx="0" cy="0"/>
          <a:chOff x="0" y="0"/>
          <a:chExt cx="0" cy="0"/>
        </a:xfrm>
      </p:grpSpPr>
      <p:sp>
        <p:nvSpPr>
          <p:cNvPr id="34" name="Google Shape;34;p5"/>
          <p:cNvSpPr txBox="1">
            <a:spLocks noGrp="1"/>
          </p:cNvSpPr>
          <p:nvPr>
            <p:ph type="body" idx="1"/>
          </p:nvPr>
        </p:nvSpPr>
        <p:spPr>
          <a:xfrm>
            <a:off x="838200" y="1360426"/>
            <a:ext cx="5181600" cy="4816537"/>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5"/>
          <p:cNvSpPr txBox="1">
            <a:spLocks noGrp="1"/>
          </p:cNvSpPr>
          <p:nvPr>
            <p:ph type="body" idx="2"/>
          </p:nvPr>
        </p:nvSpPr>
        <p:spPr>
          <a:xfrm>
            <a:off x="6172200" y="1360426"/>
            <a:ext cx="5181600" cy="4816537"/>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7" name="Google Shape;37;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 name="Google Shape;38;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39" name="Google Shape;39;p5"/>
          <p:cNvPicPr preferRelativeResize="0"/>
          <p:nvPr/>
        </p:nvPicPr>
        <p:blipFill rotWithShape="1">
          <a:blip r:embed="rId2">
            <a:alphaModFix/>
          </a:blip>
          <a:srcRect/>
          <a:stretch/>
        </p:blipFill>
        <p:spPr>
          <a:xfrm rot="5400000">
            <a:off x="11096079" y="228375"/>
            <a:ext cx="338396" cy="1499355"/>
          </a:xfrm>
          <a:prstGeom prst="rect">
            <a:avLst/>
          </a:prstGeom>
          <a:noFill/>
          <a:ln>
            <a:noFill/>
          </a:ln>
        </p:spPr>
      </p:pic>
      <p:cxnSp>
        <p:nvCxnSpPr>
          <p:cNvPr id="40" name="Google Shape;40;p5"/>
          <p:cNvCxnSpPr/>
          <p:nvPr/>
        </p:nvCxnSpPr>
        <p:spPr>
          <a:xfrm>
            <a:off x="0" y="976750"/>
            <a:ext cx="10942983" cy="0"/>
          </a:xfrm>
          <a:prstGeom prst="straightConnector1">
            <a:avLst/>
          </a:prstGeom>
          <a:noFill/>
          <a:ln w="28575" cap="flat" cmpd="sng">
            <a:solidFill>
              <a:srgbClr val="757070"/>
            </a:solidFill>
            <a:prstDash val="solid"/>
            <a:miter lim="800000"/>
            <a:headEnd type="none" w="sm" len="sm"/>
            <a:tailEnd type="none" w="sm" len="sm"/>
          </a:ln>
        </p:spPr>
      </p:cxnSp>
      <p:pic>
        <p:nvPicPr>
          <p:cNvPr id="41" name="Google Shape;41;p5" descr="図形 が含まれている画像&#10;&#10;自動的に生成された説明"/>
          <p:cNvPicPr preferRelativeResize="0"/>
          <p:nvPr/>
        </p:nvPicPr>
        <p:blipFill rotWithShape="1">
          <a:blip r:embed="rId3">
            <a:alphaModFix/>
          </a:blip>
          <a:srcRect/>
          <a:stretch/>
        </p:blipFill>
        <p:spPr>
          <a:xfrm>
            <a:off x="9461241" y="67743"/>
            <a:ext cx="2574860" cy="525331"/>
          </a:xfrm>
          <a:prstGeom prst="rect">
            <a:avLst/>
          </a:prstGeom>
          <a:noFill/>
          <a:ln>
            <a:noFill/>
          </a:ln>
        </p:spPr>
      </p:pic>
      <p:sp>
        <p:nvSpPr>
          <p:cNvPr id="42" name="Google Shape;42;p5"/>
          <p:cNvSpPr txBox="1">
            <a:spLocks noGrp="1"/>
          </p:cNvSpPr>
          <p:nvPr>
            <p:ph type="title"/>
          </p:nvPr>
        </p:nvSpPr>
        <p:spPr>
          <a:xfrm>
            <a:off x="0" y="4505"/>
            <a:ext cx="9272187" cy="101764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Calibri"/>
              <a:buNone/>
              <a:defRPr sz="4000" b="1" i="0">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較">
  <p:cSld name="比較">
    <p:spTree>
      <p:nvGrpSpPr>
        <p:cNvPr id="1" name="Shape 43"/>
        <p:cNvGrpSpPr/>
        <p:nvPr/>
      </p:nvGrpSpPr>
      <p:grpSpPr>
        <a:xfrm>
          <a:off x="0" y="0"/>
          <a:ext cx="0" cy="0"/>
          <a:chOff x="0" y="0"/>
          <a:chExt cx="0" cy="0"/>
        </a:xfrm>
      </p:grpSpPr>
      <p:sp>
        <p:nvSpPr>
          <p:cNvPr id="44" name="Google Shape;44;p6"/>
          <p:cNvSpPr txBox="1">
            <a:spLocks noGrp="1"/>
          </p:cNvSpPr>
          <p:nvPr>
            <p:ph type="body" idx="1"/>
          </p:nvPr>
        </p:nvSpPr>
        <p:spPr>
          <a:xfrm>
            <a:off x="839788" y="1275394"/>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
          <p:cNvSpPr txBox="1">
            <a:spLocks noGrp="1"/>
          </p:cNvSpPr>
          <p:nvPr>
            <p:ph type="body" idx="2"/>
          </p:nvPr>
        </p:nvSpPr>
        <p:spPr>
          <a:xfrm>
            <a:off x="839788" y="2116398"/>
            <a:ext cx="5157787" cy="407326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
          <p:cNvSpPr txBox="1">
            <a:spLocks noGrp="1"/>
          </p:cNvSpPr>
          <p:nvPr>
            <p:ph type="body" idx="3"/>
          </p:nvPr>
        </p:nvSpPr>
        <p:spPr>
          <a:xfrm>
            <a:off x="6169024" y="1278202"/>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6"/>
          <p:cNvSpPr txBox="1">
            <a:spLocks noGrp="1"/>
          </p:cNvSpPr>
          <p:nvPr>
            <p:ph type="body" idx="4"/>
          </p:nvPr>
        </p:nvSpPr>
        <p:spPr>
          <a:xfrm>
            <a:off x="6172200" y="2116398"/>
            <a:ext cx="5183188" cy="407326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9" name="Google Shape;4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0" name="Google Shape;50;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51" name="Google Shape;51;p6"/>
          <p:cNvPicPr preferRelativeResize="0"/>
          <p:nvPr/>
        </p:nvPicPr>
        <p:blipFill rotWithShape="1">
          <a:blip r:embed="rId2">
            <a:alphaModFix/>
          </a:blip>
          <a:srcRect/>
          <a:stretch/>
        </p:blipFill>
        <p:spPr>
          <a:xfrm rot="5400000">
            <a:off x="11096079" y="228375"/>
            <a:ext cx="338396" cy="1499355"/>
          </a:xfrm>
          <a:prstGeom prst="rect">
            <a:avLst/>
          </a:prstGeom>
          <a:noFill/>
          <a:ln>
            <a:noFill/>
          </a:ln>
        </p:spPr>
      </p:pic>
      <p:cxnSp>
        <p:nvCxnSpPr>
          <p:cNvPr id="52" name="Google Shape;52;p6"/>
          <p:cNvCxnSpPr/>
          <p:nvPr/>
        </p:nvCxnSpPr>
        <p:spPr>
          <a:xfrm>
            <a:off x="0" y="976750"/>
            <a:ext cx="10942983" cy="0"/>
          </a:xfrm>
          <a:prstGeom prst="straightConnector1">
            <a:avLst/>
          </a:prstGeom>
          <a:noFill/>
          <a:ln w="28575" cap="flat" cmpd="sng">
            <a:solidFill>
              <a:srgbClr val="757070"/>
            </a:solidFill>
            <a:prstDash val="solid"/>
            <a:miter lim="800000"/>
            <a:headEnd type="none" w="sm" len="sm"/>
            <a:tailEnd type="none" w="sm" len="sm"/>
          </a:ln>
        </p:spPr>
      </p:cxnSp>
      <p:pic>
        <p:nvPicPr>
          <p:cNvPr id="53" name="Google Shape;53;p6" descr="図形 が含まれている画像&#10;&#10;自動的に生成された説明"/>
          <p:cNvPicPr preferRelativeResize="0"/>
          <p:nvPr/>
        </p:nvPicPr>
        <p:blipFill rotWithShape="1">
          <a:blip r:embed="rId3">
            <a:alphaModFix/>
          </a:blip>
          <a:srcRect/>
          <a:stretch/>
        </p:blipFill>
        <p:spPr>
          <a:xfrm>
            <a:off x="9461241" y="67743"/>
            <a:ext cx="2574860" cy="525331"/>
          </a:xfrm>
          <a:prstGeom prst="rect">
            <a:avLst/>
          </a:prstGeom>
          <a:noFill/>
          <a:ln>
            <a:noFill/>
          </a:ln>
        </p:spPr>
      </p:pic>
      <p:sp>
        <p:nvSpPr>
          <p:cNvPr id="54" name="Google Shape;54;p6"/>
          <p:cNvSpPr txBox="1">
            <a:spLocks noGrp="1"/>
          </p:cNvSpPr>
          <p:nvPr>
            <p:ph type="title"/>
          </p:nvPr>
        </p:nvSpPr>
        <p:spPr>
          <a:xfrm>
            <a:off x="0" y="4505"/>
            <a:ext cx="9272187" cy="101764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Calibri"/>
              <a:buNone/>
              <a:defRPr sz="4000" b="1" i="0">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タイトルのみ">
  <p:cSld name="タイトルのみ">
    <p:spTree>
      <p:nvGrpSpPr>
        <p:cNvPr id="1" name="Shape 55"/>
        <p:cNvGrpSpPr/>
        <p:nvPr/>
      </p:nvGrpSpPr>
      <p:grpSpPr>
        <a:xfrm>
          <a:off x="0" y="0"/>
          <a:ext cx="0" cy="0"/>
          <a:chOff x="0" y="0"/>
          <a:chExt cx="0" cy="0"/>
        </a:xfrm>
      </p:grpSpPr>
      <p:sp>
        <p:nvSpPr>
          <p:cNvPr id="56" name="Google Shape;5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8" name="Google Shape;5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59" name="Google Shape;59;p7"/>
          <p:cNvPicPr preferRelativeResize="0"/>
          <p:nvPr/>
        </p:nvPicPr>
        <p:blipFill rotWithShape="1">
          <a:blip r:embed="rId2">
            <a:alphaModFix/>
          </a:blip>
          <a:srcRect/>
          <a:stretch/>
        </p:blipFill>
        <p:spPr>
          <a:xfrm rot="5400000">
            <a:off x="11096079" y="228375"/>
            <a:ext cx="338396" cy="1499355"/>
          </a:xfrm>
          <a:prstGeom prst="rect">
            <a:avLst/>
          </a:prstGeom>
          <a:noFill/>
          <a:ln>
            <a:noFill/>
          </a:ln>
        </p:spPr>
      </p:pic>
      <p:cxnSp>
        <p:nvCxnSpPr>
          <p:cNvPr id="60" name="Google Shape;60;p7"/>
          <p:cNvCxnSpPr/>
          <p:nvPr/>
        </p:nvCxnSpPr>
        <p:spPr>
          <a:xfrm>
            <a:off x="0" y="976750"/>
            <a:ext cx="10942983" cy="0"/>
          </a:xfrm>
          <a:prstGeom prst="straightConnector1">
            <a:avLst/>
          </a:prstGeom>
          <a:noFill/>
          <a:ln w="28575" cap="flat" cmpd="sng">
            <a:solidFill>
              <a:srgbClr val="757070"/>
            </a:solidFill>
            <a:prstDash val="solid"/>
            <a:miter lim="800000"/>
            <a:headEnd type="none" w="sm" len="sm"/>
            <a:tailEnd type="none" w="sm" len="sm"/>
          </a:ln>
        </p:spPr>
      </p:cxnSp>
      <p:pic>
        <p:nvPicPr>
          <p:cNvPr id="61" name="Google Shape;61;p7" descr="図形 が含まれている画像&#10;&#10;自動的に生成された説明"/>
          <p:cNvPicPr preferRelativeResize="0"/>
          <p:nvPr/>
        </p:nvPicPr>
        <p:blipFill rotWithShape="1">
          <a:blip r:embed="rId3">
            <a:alphaModFix/>
          </a:blip>
          <a:srcRect/>
          <a:stretch/>
        </p:blipFill>
        <p:spPr>
          <a:xfrm>
            <a:off x="9461241" y="67743"/>
            <a:ext cx="2574860" cy="525331"/>
          </a:xfrm>
          <a:prstGeom prst="rect">
            <a:avLst/>
          </a:prstGeom>
          <a:noFill/>
          <a:ln>
            <a:noFill/>
          </a:ln>
        </p:spPr>
      </p:pic>
      <p:sp>
        <p:nvSpPr>
          <p:cNvPr id="62" name="Google Shape;62;p7"/>
          <p:cNvSpPr txBox="1">
            <a:spLocks noGrp="1"/>
          </p:cNvSpPr>
          <p:nvPr>
            <p:ph type="title"/>
          </p:nvPr>
        </p:nvSpPr>
        <p:spPr>
          <a:xfrm>
            <a:off x="0" y="4505"/>
            <a:ext cx="9272187" cy="101764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Calibri"/>
              <a:buNone/>
              <a:defRPr sz="4000" b="1" i="0">
                <a:latin typeface="A P-OTF Gothic MB101 Pr6N B" panose="020B0400000000000000" pitchFamily="34" charset="-128"/>
                <a:ea typeface="A P-OTF Gothic MB101 Pr6N B" panose="020B0400000000000000" pitchFamily="34" charset="-128"/>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白紙" type="blank">
  <p:cSld name="BLANK">
    <p:spTree>
      <p:nvGrpSpPr>
        <p:cNvPr id="1" name="Shape 63"/>
        <p:cNvGrpSpPr/>
        <p:nvPr/>
      </p:nvGrpSpPr>
      <p:grpSpPr>
        <a:xfrm>
          <a:off x="0" y="0"/>
          <a:ext cx="0" cy="0"/>
          <a:chOff x="0" y="0"/>
          <a:chExt cx="0" cy="0"/>
        </a:xfrm>
      </p:grpSpPr>
      <p:sp>
        <p:nvSpPr>
          <p:cNvPr id="64" name="Google Shape;64;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ja-JP"/>
              <a:t>‹#›</a:t>
            </a:fld>
            <a:endParaRPr/>
          </a:p>
        </p:txBody>
      </p:sp>
      <p:pic>
        <p:nvPicPr>
          <p:cNvPr id="67" name="Google Shape;67;p8" descr="図形 が含まれている画像&#10;&#10;自動的に生成された説明"/>
          <p:cNvPicPr preferRelativeResize="0"/>
          <p:nvPr/>
        </p:nvPicPr>
        <p:blipFill rotWithShape="1">
          <a:blip r:embed="rId2">
            <a:alphaModFix/>
          </a:blip>
          <a:srcRect/>
          <a:stretch/>
        </p:blipFill>
        <p:spPr>
          <a:xfrm>
            <a:off x="9461241" y="67743"/>
            <a:ext cx="2574860" cy="52533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1" i="0" u="none" strike="noStrike" cap="none">
          <a:solidFill>
            <a:srgbClr val="000000"/>
          </a:solidFill>
          <a:latin typeface="A P-OTF Gothic MB101 Pr6N B" panose="020B0400000000000000" pitchFamily="34" charset="-128"/>
          <a:ea typeface="A P-OTF Gothic MB101 Pr6N B" panose="020B0400000000000000" pitchFamily="34" charset="-128"/>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qiita.com/usashirou/items/a52cc331817c294a98dc"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akizukidenshi.com/goodsaffix/a-551srd.pdf"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308029/shinkan"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hyperlink" Target="https://www.arduino.cc/en/softwar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
        <p:cNvGrpSpPr/>
        <p:nvPr/>
      </p:nvGrpSpPr>
      <p:grpSpPr>
        <a:xfrm>
          <a:off x="0" y="0"/>
          <a:ext cx="0" cy="0"/>
          <a:chOff x="0" y="0"/>
          <a:chExt cx="0" cy="0"/>
        </a:xfrm>
      </p:grpSpPr>
      <p:sp>
        <p:nvSpPr>
          <p:cNvPr id="72" name="Google Shape;72;p9"/>
          <p:cNvSpPr txBox="1">
            <a:spLocks noGrp="1"/>
          </p:cNvSpPr>
          <p:nvPr>
            <p:ph type="ctrTitle"/>
          </p:nvPr>
        </p:nvSpPr>
        <p:spPr>
          <a:xfrm>
            <a:off x="1524000" y="2951946"/>
            <a:ext cx="9144000" cy="1609421"/>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ja-JP" altLang="en-US" dirty="0">
                <a:sym typeface="Calibri"/>
              </a:rPr>
              <a:t>電装班新歓</a:t>
            </a:r>
            <a:br>
              <a:rPr lang="ja-JP" dirty="0">
                <a:sym typeface="Calibri"/>
              </a:rPr>
            </a:br>
            <a:r>
              <a:rPr lang="ja-JP" sz="4800" dirty="0">
                <a:sym typeface="Calibri"/>
              </a:rPr>
              <a:t>-</a:t>
            </a:r>
            <a:r>
              <a:rPr lang="en-US" altLang="ja-JP" sz="4800" dirty="0">
                <a:sym typeface="Calibri"/>
              </a:rPr>
              <a:t>LED</a:t>
            </a:r>
            <a:r>
              <a:rPr lang="ja-JP" altLang="en-US" sz="4800" dirty="0">
                <a:sym typeface="Calibri"/>
              </a:rPr>
              <a:t>をピカピカ光らせよう！</a:t>
            </a:r>
            <a:r>
              <a:rPr lang="ja-JP" sz="4800" dirty="0">
                <a:sym typeface="Calibri"/>
              </a:rPr>
              <a:t>-</a:t>
            </a:r>
            <a:endParaRPr dirty="0">
              <a:sym typeface="Calibri"/>
            </a:endParaRPr>
          </a:p>
        </p:txBody>
      </p:sp>
      <p:sp>
        <p:nvSpPr>
          <p:cNvPr id="73" name="Google Shape;73;p9"/>
          <p:cNvSpPr txBox="1"/>
          <p:nvPr/>
        </p:nvSpPr>
        <p:spPr>
          <a:xfrm>
            <a:off x="8189843" y="5774392"/>
            <a:ext cx="4002157" cy="95406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作成：</a:t>
            </a:r>
            <a:r>
              <a:rPr lang="ja-JP" altLang="en-US"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服部開都</a:t>
            </a:r>
            <a:r>
              <a:rPr lang="ja-JP"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a:t>
            </a:r>
            <a:r>
              <a:rPr lang="en-US" altLang="ja-JP"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24</a:t>
            </a:r>
            <a:r>
              <a:rPr lang="ja-JP"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a:t>
            </a:r>
            <a:endParaRPr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endParaRPr>
          </a:p>
          <a:p>
            <a:pPr marL="0" marR="0" lvl="0" indent="0" algn="l" rtl="0">
              <a:spcBef>
                <a:spcPts val="0"/>
              </a:spcBef>
              <a:spcAft>
                <a:spcPts val="0"/>
              </a:spcAft>
              <a:buNone/>
            </a:pPr>
            <a:r>
              <a:rPr lang="ja-JP"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担当：</a:t>
            </a:r>
            <a:r>
              <a:rPr lang="ja-JP" altLang="en-US"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服部開都</a:t>
            </a:r>
            <a:r>
              <a:rPr lang="ja-JP"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a:t>
            </a:r>
            <a:r>
              <a:rPr lang="en-US" altLang="ja-JP"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24</a:t>
            </a:r>
            <a:r>
              <a:rPr lang="ja-JP" sz="2800" b="1" dirty="0">
                <a:solidFill>
                  <a:schemeClr val="dk1"/>
                </a:solidFill>
                <a:latin typeface="A P-OTF Gothic MB101 Pr6N B" panose="020B0400000000000000" pitchFamily="34" charset="-128"/>
                <a:ea typeface="A P-OTF Gothic MB101 Pr6N B" panose="020B0400000000000000" pitchFamily="34" charset="-128"/>
                <a:cs typeface="Calibri"/>
                <a:sym typeface="Calibri"/>
              </a:rPr>
              <a:t>）</a:t>
            </a:r>
            <a:endParaRPr b="1" dirty="0">
              <a:latin typeface="A P-OTF Gothic MB101 Pr6N B" panose="020B0400000000000000" pitchFamily="34" charset="-128"/>
              <a:ea typeface="A P-OTF Gothic MB101 Pr6N B" panose="020B0400000000000000" pitchFamily="34" charset="-128"/>
            </a:endParaRPr>
          </a:p>
        </p:txBody>
      </p:sp>
      <p:sp>
        <p:nvSpPr>
          <p:cNvPr id="74" name="Google Shape;74;p9"/>
          <p:cNvSpPr txBox="1"/>
          <p:nvPr/>
        </p:nvSpPr>
        <p:spPr>
          <a:xfrm>
            <a:off x="0" y="0"/>
            <a:ext cx="4242391"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3200">
                <a:solidFill>
                  <a:srgbClr val="A5A5A5"/>
                </a:solidFill>
                <a:latin typeface="Calibri"/>
                <a:ea typeface="Calibri"/>
                <a:cs typeface="Calibri"/>
                <a:sym typeface="Calibri"/>
              </a:rPr>
              <a:t>通し番号（e.g. Gen.001）</a:t>
            </a:r>
            <a:endParaRPr/>
          </a:p>
        </p:txBody>
      </p:sp>
      <p:sp>
        <p:nvSpPr>
          <p:cNvPr id="2" name="テキスト ボックス 1">
            <a:extLst>
              <a:ext uri="{FF2B5EF4-FFF2-40B4-BE49-F238E27FC236}">
                <a16:creationId xmlns:a16="http://schemas.microsoft.com/office/drawing/2014/main" id="{CB731EFA-A1AC-2D7C-9577-EF1C5C28470C}"/>
              </a:ext>
            </a:extLst>
          </p:cNvPr>
          <p:cNvSpPr txBox="1"/>
          <p:nvPr/>
        </p:nvSpPr>
        <p:spPr>
          <a:xfrm>
            <a:off x="654756" y="5757333"/>
            <a:ext cx="5274201" cy="307777"/>
          </a:xfrm>
          <a:prstGeom prst="rect">
            <a:avLst/>
          </a:prstGeom>
          <a:noFill/>
        </p:spPr>
        <p:txBody>
          <a:bodyPr wrap="none" rtlCol="0">
            <a:spAutoFit/>
          </a:bodyPr>
          <a:lstStyle/>
          <a:p>
            <a:r>
              <a:rPr kumimoji="1" lang="en-US" altLang="ja-JP" dirty="0"/>
              <a:t>https://</a:t>
            </a:r>
            <a:r>
              <a:rPr kumimoji="1" lang="en-US" altLang="ja-JP" dirty="0" err="1"/>
              <a:t>coolors.co</a:t>
            </a:r>
            <a:r>
              <a:rPr kumimoji="1" lang="en-US" altLang="ja-JP" dirty="0"/>
              <a:t>/palette/eaefbd-c9e3ac-90be6d-ea9010-37371f</a:t>
            </a:r>
            <a:endParaRPr kumimoji="1" lang="ja-JP"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37A846D6-16AE-706D-5AA4-DF9C455F8285}"/>
              </a:ext>
            </a:extLst>
          </p:cNvPr>
          <p:cNvSpPr>
            <a:spLocks noGrp="1"/>
          </p:cNvSpPr>
          <p:nvPr>
            <p:ph type="body" idx="1"/>
          </p:nvPr>
        </p:nvSpPr>
        <p:spPr>
          <a:xfrm>
            <a:off x="427383" y="1487228"/>
            <a:ext cx="10515600" cy="4351338"/>
          </a:xfrm>
        </p:spPr>
        <p:txBody>
          <a:bodyPr/>
          <a:lstStyle/>
          <a:p>
            <a:pPr marL="114300" indent="0">
              <a:buNone/>
            </a:pPr>
            <a:r>
              <a:rPr lang="en-US" altLang="ja-JP" b="1" dirty="0">
                <a:latin typeface="A P-OTF Gothic MB101 Pr6N B" panose="020B0400000000000000" pitchFamily="34" charset="-128"/>
                <a:ea typeface="A P-OTF Gothic MB101 Pr6N B" panose="020B0400000000000000" pitchFamily="34" charset="-128"/>
              </a:rPr>
              <a:t>1.3 </a:t>
            </a:r>
            <a:r>
              <a:rPr lang="ja-JP" altLang="en-US" b="1">
                <a:latin typeface="A P-OTF Gothic MB101 Pr6N B" panose="020B0400000000000000" pitchFamily="34" charset="-128"/>
                <a:ea typeface="A P-OTF Gothic MB101 Pr6N B" panose="020B0400000000000000" pitchFamily="34" charset="-128"/>
              </a:rPr>
              <a:t>今回使うマイコンが動くようにする</a:t>
            </a:r>
            <a:endParaRPr lang="en-US" altLang="ja-JP" b="1" dirty="0">
              <a:latin typeface="A P-OTF Gothic MB101 Pr6N B" panose="020B0400000000000000" pitchFamily="34" charset="-128"/>
              <a:ea typeface="A P-OTF Gothic MB101 Pr6N B" panose="020B0400000000000000" pitchFamily="34" charset="-128"/>
            </a:endParaRPr>
          </a:p>
          <a:p>
            <a:pPr marL="114300" indent="0">
              <a:buNone/>
            </a:pPr>
            <a:r>
              <a:rPr lang="en-US" altLang="ja-JP" dirty="0"/>
              <a:t>1. </a:t>
            </a:r>
            <a:r>
              <a:rPr lang="ja-JP" altLang="en-US"/>
              <a:t>下のサイトを参考に</a:t>
            </a:r>
            <a:r>
              <a:rPr lang="en-US" altLang="ja-JP" dirty="0" err="1"/>
              <a:t>arduino</a:t>
            </a:r>
            <a:r>
              <a:rPr lang="ja-JP" altLang="en-US"/>
              <a:t>の設定と</a:t>
            </a:r>
            <a:r>
              <a:rPr lang="en-US" altLang="ja-JP" dirty="0"/>
              <a:t>WCH-Link</a:t>
            </a:r>
            <a:r>
              <a:rPr lang="ja-JP" altLang="en-US"/>
              <a:t>のインストールをする</a:t>
            </a:r>
            <a:endParaRPr lang="en-US" altLang="ja-JP" dirty="0"/>
          </a:p>
          <a:p>
            <a:pPr marL="114300" indent="0">
              <a:buNone/>
            </a:pPr>
            <a:r>
              <a:rPr lang="en-US" altLang="ja-JP" dirty="0">
                <a:hlinkClick r:id="rId2"/>
              </a:rPr>
              <a:t>https://qiita.com/usashirou/items/a52cc331817c294a98dc</a:t>
            </a:r>
            <a:endParaRPr lang="en-US" altLang="ja-JP" dirty="0"/>
          </a:p>
        </p:txBody>
      </p:sp>
      <p:sp>
        <p:nvSpPr>
          <p:cNvPr id="7" name="タイトル 4">
            <a:extLst>
              <a:ext uri="{FF2B5EF4-FFF2-40B4-BE49-F238E27FC236}">
                <a16:creationId xmlns:a16="http://schemas.microsoft.com/office/drawing/2014/main" id="{8BE63F80-1D1B-A962-5233-84F77ACE98D1}"/>
              </a:ext>
            </a:extLst>
          </p:cNvPr>
          <p:cNvSpPr>
            <a:spLocks noGrp="1"/>
          </p:cNvSpPr>
          <p:nvPr>
            <p:ph type="title"/>
          </p:nvPr>
        </p:nvSpPr>
        <p:spPr/>
        <p:txBody>
          <a:bodyPr/>
          <a:lstStyle/>
          <a:p>
            <a:r>
              <a:rPr lang="en-US" altLang="ja-JP" dirty="0">
                <a:sym typeface="Calibri"/>
              </a:rPr>
              <a:t>1. </a:t>
            </a:r>
            <a:r>
              <a:rPr lang="ja-JP" altLang="en-US">
                <a:sym typeface="Calibri"/>
              </a:rPr>
              <a:t>パソコンで環境構築しよう！</a:t>
            </a:r>
            <a:endParaRPr lang="ja-JP" altLang="en-US"/>
          </a:p>
        </p:txBody>
      </p:sp>
    </p:spTree>
    <p:extLst>
      <p:ext uri="{BB962C8B-B14F-4D97-AF65-F5344CB8AC3E}">
        <p14:creationId xmlns:p14="http://schemas.microsoft.com/office/powerpoint/2010/main" val="794841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D91BFF67-46B7-F4B4-5EED-03158A018E44}"/>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A1D7C270-E05A-4FF2-A9A2-74002B197D0E}"/>
              </a:ext>
            </a:extLst>
          </p:cNvPr>
          <p:cNvSpPr txBox="1">
            <a:spLocks noGrp="1"/>
          </p:cNvSpPr>
          <p:nvPr>
            <p:ph type="title"/>
          </p:nvPr>
        </p:nvSpPr>
        <p:spPr>
          <a:xfrm>
            <a:off x="831850" y="1709738"/>
            <a:ext cx="9679477" cy="2852737"/>
          </a:xfrm>
          <a:noFill/>
          <a:ln>
            <a:noFill/>
          </a:ln>
        </p:spPr>
        <p:txBody>
          <a:bodyPr spcFirstLastPara="1" wrap="square" lIns="91425" tIns="45700" rIns="91425" bIns="45700" anchor="b" anchorCtr="0">
            <a:normAutofit fontScale="90000"/>
          </a:bodyPr>
          <a:lstStyle/>
          <a:p>
            <a:r>
              <a:rPr lang="en-US" altLang="ja-JP" dirty="0">
                <a:sym typeface="Calibri"/>
              </a:rPr>
              <a:t>2. LED</a:t>
            </a:r>
            <a:r>
              <a:rPr lang="ja-JP" altLang="en-US" dirty="0">
                <a:sym typeface="Calibri"/>
              </a:rPr>
              <a:t>をピカピカ光らせよう！</a:t>
            </a:r>
            <a:br>
              <a:rPr lang="ja-JP" altLang="en-US" dirty="0">
                <a:sym typeface="Calibri"/>
              </a:rPr>
            </a:br>
            <a:br>
              <a:rPr lang="ja-JP" altLang="en-US" dirty="0">
                <a:sym typeface="Calibri"/>
              </a:rPr>
            </a:br>
            <a:endParaRPr lang="ja-JP" altLang="en-US" dirty="0"/>
          </a:p>
        </p:txBody>
      </p:sp>
      <p:sp>
        <p:nvSpPr>
          <p:cNvPr id="7" name="テキスト プレースホルダー 6">
            <a:extLst>
              <a:ext uri="{FF2B5EF4-FFF2-40B4-BE49-F238E27FC236}">
                <a16:creationId xmlns:a16="http://schemas.microsoft.com/office/drawing/2014/main" id="{E1CE786A-8FFE-0CF4-B6BD-579BB91D2952}"/>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8534737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BCDB69-304A-391D-D6AC-5E64FD269834}"/>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9421389E-D282-99A7-7EF8-36CFCE9A26A6}"/>
              </a:ext>
            </a:extLst>
          </p:cNvPr>
          <p:cNvSpPr>
            <a:spLocks noGrp="1"/>
          </p:cNvSpPr>
          <p:nvPr>
            <p:ph type="title"/>
          </p:nvPr>
        </p:nvSpPr>
        <p:spPr/>
        <p:txBody>
          <a:bodyPr/>
          <a:lstStyle/>
          <a:p>
            <a:r>
              <a:rPr lang="en-US" altLang="ja-JP" dirty="0"/>
              <a:t>3. </a:t>
            </a:r>
            <a:r>
              <a:rPr lang="ja-JP" altLang="en-US"/>
              <a:t>数字を表示させてみよう！</a:t>
            </a:r>
          </a:p>
        </p:txBody>
      </p:sp>
      <p:sp>
        <p:nvSpPr>
          <p:cNvPr id="5" name="テキスト プレースホルダー 4">
            <a:extLst>
              <a:ext uri="{FF2B5EF4-FFF2-40B4-BE49-F238E27FC236}">
                <a16:creationId xmlns:a16="http://schemas.microsoft.com/office/drawing/2014/main" id="{AAE56CBC-9E9F-7B4C-5286-C5C432E29610}"/>
              </a:ext>
            </a:extLst>
          </p:cNvPr>
          <p:cNvSpPr>
            <a:spLocks noGrp="1"/>
          </p:cNvSpPr>
          <p:nvPr>
            <p:ph type="body" idx="1"/>
          </p:nvPr>
        </p:nvSpPr>
        <p:spPr/>
        <p:txBody>
          <a:bodyPr/>
          <a:lstStyle/>
          <a:p>
            <a:pPr marL="114300" indent="0">
              <a:buNone/>
            </a:pPr>
            <a:r>
              <a:rPr lang="ja-JP" altLang="en-US"/>
              <a:t>ゴール</a:t>
            </a:r>
            <a:endParaRPr lang="en-US" altLang="ja-JP" dirty="0"/>
          </a:p>
          <a:p>
            <a:r>
              <a:rPr lang="ja-JP" altLang="en-US"/>
              <a:t>基板についている</a:t>
            </a:r>
            <a:r>
              <a:rPr lang="en-US" altLang="ja-JP" dirty="0"/>
              <a:t>LED</a:t>
            </a:r>
            <a:r>
              <a:rPr lang="ja-JP" altLang="en-US"/>
              <a:t>を光らせる</a:t>
            </a:r>
            <a:endParaRPr lang="en-US" altLang="ja-JP" dirty="0"/>
          </a:p>
          <a:p>
            <a:r>
              <a:rPr lang="en-US" altLang="ja-JP" dirty="0"/>
              <a:t>LED</a:t>
            </a:r>
            <a:r>
              <a:rPr lang="ja-JP" altLang="en-US"/>
              <a:t>を</a:t>
            </a:r>
            <a:r>
              <a:rPr lang="en-US" altLang="ja-JP" dirty="0"/>
              <a:t>1</a:t>
            </a:r>
            <a:r>
              <a:rPr lang="ja-JP" altLang="en-US"/>
              <a:t>秒ごとに点滅を繰り返すようにする</a:t>
            </a:r>
            <a:endParaRPr lang="en-US" altLang="ja-JP" dirty="0"/>
          </a:p>
          <a:p>
            <a:pPr marL="114300" indent="0">
              <a:buNone/>
            </a:pPr>
            <a:r>
              <a:rPr lang="ja-JP" altLang="en-US"/>
              <a:t>ヒント</a:t>
            </a:r>
            <a:endParaRPr lang="en-US" altLang="ja-JP" dirty="0"/>
          </a:p>
          <a:p>
            <a:r>
              <a:rPr lang="ja-JP" altLang="en-US"/>
              <a:t>今回の</a:t>
            </a:r>
            <a:r>
              <a:rPr lang="en-US" altLang="ja-JP" dirty="0"/>
              <a:t>LED</a:t>
            </a:r>
            <a:r>
              <a:rPr lang="ja-JP" altLang="en-US"/>
              <a:t>のピン番号は</a:t>
            </a:r>
            <a:r>
              <a:rPr lang="en-US" altLang="ja-JP" dirty="0"/>
              <a:t>PB0</a:t>
            </a:r>
          </a:p>
          <a:p>
            <a:r>
              <a:rPr lang="en-US" altLang="ja-JP" dirty="0" err="1"/>
              <a:t>pinMode</a:t>
            </a:r>
            <a:r>
              <a:rPr lang="ja-JP" altLang="en-US"/>
              <a:t>を</a:t>
            </a:r>
            <a:r>
              <a:rPr lang="en-US" altLang="ja-JP" dirty="0"/>
              <a:t>OUTPUT</a:t>
            </a:r>
            <a:r>
              <a:rPr lang="ja-JP" altLang="en-US"/>
              <a:t>にして、</a:t>
            </a:r>
            <a:r>
              <a:rPr lang="en-US" altLang="ja-JP" dirty="0" err="1"/>
              <a:t>digitalWrite</a:t>
            </a:r>
            <a:r>
              <a:rPr lang="ja-JP" altLang="en-US"/>
              <a:t>で</a:t>
            </a:r>
            <a:r>
              <a:rPr lang="en-US" altLang="ja-JP" dirty="0"/>
              <a:t>HIGH</a:t>
            </a:r>
            <a:r>
              <a:rPr lang="ja-JP" altLang="en-US"/>
              <a:t>を出力する</a:t>
            </a:r>
            <a:endParaRPr lang="en-US" altLang="ja-JP" dirty="0"/>
          </a:p>
        </p:txBody>
      </p:sp>
    </p:spTree>
    <p:extLst>
      <p:ext uri="{BB962C8B-B14F-4D97-AF65-F5344CB8AC3E}">
        <p14:creationId xmlns:p14="http://schemas.microsoft.com/office/powerpoint/2010/main" val="33927650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3191CF08-8B44-E710-CA0E-3949AAB13305}"/>
            </a:ext>
          </a:extLst>
        </p:cNvPr>
        <p:cNvGrpSpPr/>
        <p:nvPr/>
      </p:nvGrpSpPr>
      <p:grpSpPr>
        <a:xfrm>
          <a:off x="0" y="0"/>
          <a:ext cx="0" cy="0"/>
          <a:chOff x="0" y="0"/>
          <a:chExt cx="0" cy="0"/>
        </a:xfrm>
      </p:grpSpPr>
      <p:sp>
        <p:nvSpPr>
          <p:cNvPr id="93" name="Google Shape;93;p12">
            <a:extLst>
              <a:ext uri="{FF2B5EF4-FFF2-40B4-BE49-F238E27FC236}">
                <a16:creationId xmlns:a16="http://schemas.microsoft.com/office/drawing/2014/main" id="{A5B0592A-99A5-0B89-3A06-6C4B934AB07B}"/>
              </a:ext>
            </a:extLst>
          </p:cNvPr>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a:bodyPr>
          <a:lstStyle/>
          <a:p>
            <a:pPr lvl="0"/>
            <a:r>
              <a:rPr lang="en-US" altLang="ja-JP" dirty="0"/>
              <a:t>Arduino</a:t>
            </a:r>
            <a:r>
              <a:rPr lang="ja-JP" altLang="en-US"/>
              <a:t>の画面に下のコードを打ち込む</a:t>
            </a:r>
            <a:r>
              <a:rPr lang="en-US" altLang="ja-JP" dirty="0"/>
              <a:t>(</a:t>
            </a:r>
            <a:r>
              <a:rPr lang="en-US" altLang="ja-JP" dirty="0" err="1"/>
              <a:t>github</a:t>
            </a:r>
            <a:r>
              <a:rPr lang="ja-JP" altLang="en-US"/>
              <a:t>にも上がってます）</a:t>
            </a:r>
            <a:endParaRPr lang="ja-JP" altLang="en-US" dirty="0"/>
          </a:p>
        </p:txBody>
      </p:sp>
      <p:pic>
        <p:nvPicPr>
          <p:cNvPr id="3" name="図 2" descr="グラフィカル ユーザー インターフェイス, テキスト, アプリケーション, チャットまたはテキスト メッセージ&#10;&#10;AI によって生成されたコンテンツは間違っている可能性があります。">
            <a:extLst>
              <a:ext uri="{FF2B5EF4-FFF2-40B4-BE49-F238E27FC236}">
                <a16:creationId xmlns:a16="http://schemas.microsoft.com/office/drawing/2014/main" id="{EF7A06DD-E7AB-03E2-7241-3AFA8AC2C966}"/>
              </a:ext>
            </a:extLst>
          </p:cNvPr>
          <p:cNvPicPr>
            <a:picLocks noChangeAspect="1"/>
          </p:cNvPicPr>
          <p:nvPr/>
        </p:nvPicPr>
        <p:blipFill>
          <a:blip r:embed="rId3"/>
          <a:stretch>
            <a:fillRect/>
          </a:stretch>
        </p:blipFill>
        <p:spPr>
          <a:xfrm>
            <a:off x="43543" y="1952302"/>
            <a:ext cx="4497641" cy="5232550"/>
          </a:xfrm>
          <a:prstGeom prst="rect">
            <a:avLst/>
          </a:prstGeom>
        </p:spPr>
      </p:pic>
      <p:sp>
        <p:nvSpPr>
          <p:cNvPr id="6" name="タイトル 2">
            <a:extLst>
              <a:ext uri="{FF2B5EF4-FFF2-40B4-BE49-F238E27FC236}">
                <a16:creationId xmlns:a16="http://schemas.microsoft.com/office/drawing/2014/main" id="{D6FC8DE6-628C-DD69-7BDA-E902A7F75B38}"/>
              </a:ext>
            </a:extLst>
          </p:cNvPr>
          <p:cNvSpPr>
            <a:spLocks noGrp="1"/>
          </p:cNvSpPr>
          <p:nvPr>
            <p:ph type="title"/>
          </p:nvPr>
        </p:nvSpPr>
        <p:spPr/>
        <p:txBody>
          <a:bodyPr/>
          <a:lstStyle/>
          <a:p>
            <a:r>
              <a:rPr lang="en-US" altLang="ja-JP" dirty="0"/>
              <a:t>2. LED</a:t>
            </a:r>
            <a:r>
              <a:rPr lang="ja-JP" altLang="en-US"/>
              <a:t>をピカピカ光らせよう！</a:t>
            </a:r>
          </a:p>
        </p:txBody>
      </p:sp>
    </p:spTree>
    <p:extLst>
      <p:ext uri="{BB962C8B-B14F-4D97-AF65-F5344CB8AC3E}">
        <p14:creationId xmlns:p14="http://schemas.microsoft.com/office/powerpoint/2010/main" val="2704095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4B5FDCB-8927-5F44-E971-06252CC256F7}"/>
              </a:ext>
            </a:extLst>
          </p:cNvPr>
          <p:cNvSpPr>
            <a:spLocks noGrp="1"/>
          </p:cNvSpPr>
          <p:nvPr>
            <p:ph type="title"/>
          </p:nvPr>
        </p:nvSpPr>
        <p:spPr>
          <a:xfrm>
            <a:off x="0" y="4505"/>
            <a:ext cx="9272187" cy="1017646"/>
          </a:xfrm>
        </p:spPr>
        <p:txBody>
          <a:bodyPr/>
          <a:lstStyle/>
          <a:p>
            <a:r>
              <a:rPr lang="en-US" altLang="ja-JP" dirty="0"/>
              <a:t>2. LED</a:t>
            </a:r>
            <a:r>
              <a:rPr lang="ja-JP" altLang="en-US"/>
              <a:t>をピカピカ光らせよう！</a:t>
            </a:r>
            <a:endParaRPr lang="ja-JP" altLang="en-US" dirty="0"/>
          </a:p>
        </p:txBody>
      </p:sp>
      <p:sp>
        <p:nvSpPr>
          <p:cNvPr id="3" name="テキスト プレースホルダー 2">
            <a:extLst>
              <a:ext uri="{FF2B5EF4-FFF2-40B4-BE49-F238E27FC236}">
                <a16:creationId xmlns:a16="http://schemas.microsoft.com/office/drawing/2014/main" id="{0C46D07E-BEED-FB65-CA08-EA6851157E05}"/>
              </a:ext>
            </a:extLst>
          </p:cNvPr>
          <p:cNvSpPr>
            <a:spLocks noGrp="1"/>
          </p:cNvSpPr>
          <p:nvPr>
            <p:ph type="body" idx="1"/>
          </p:nvPr>
        </p:nvSpPr>
        <p:spPr>
          <a:xfrm>
            <a:off x="427383" y="1487228"/>
            <a:ext cx="10515600" cy="4351338"/>
          </a:xfrm>
        </p:spPr>
        <p:txBody>
          <a:bodyPr/>
          <a:lstStyle/>
          <a:p>
            <a:pPr marL="628650" indent="-514350">
              <a:buFont typeface="+mj-lt"/>
              <a:buAutoNum type="arabicPeriod"/>
            </a:pPr>
            <a:r>
              <a:rPr lang="en-US" altLang="ja-JP" dirty="0"/>
              <a:t>Arduino</a:t>
            </a:r>
            <a:r>
              <a:rPr lang="ja-JP" altLang="en-US"/>
              <a:t>の上のツールバーの「スケッチ→コンパイル</a:t>
            </a:r>
            <a:r>
              <a:rPr lang="ja-JP" altLang="en-US" dirty="0"/>
              <a:t>したバイナリを出力」を選択</a:t>
            </a:r>
            <a:endParaRPr lang="en-US" altLang="ja-JP" dirty="0"/>
          </a:p>
          <a:p>
            <a:pPr marL="628650" indent="-514350">
              <a:buFont typeface="+mj-lt"/>
              <a:buAutoNum type="arabicPeriod"/>
            </a:pPr>
            <a:r>
              <a:rPr lang="ja-JP" altLang="en-US" dirty="0"/>
              <a:t>スケッチが入っているフォルダにアクセスすると「ファイル名</a:t>
            </a:r>
            <a:r>
              <a:rPr lang="en-US" altLang="ja-JP" dirty="0"/>
              <a:t>.bin</a:t>
            </a:r>
            <a:r>
              <a:rPr lang="ja-JP" altLang="en-US" dirty="0"/>
              <a:t>」というファイルのが</a:t>
            </a:r>
            <a:r>
              <a:rPr lang="ja-JP" altLang="en-US"/>
              <a:t>できている</a:t>
            </a:r>
            <a:endParaRPr lang="en-US" altLang="ja-JP" dirty="0"/>
          </a:p>
          <a:p>
            <a:pPr marL="628650" indent="-514350">
              <a:buFont typeface="+mj-lt"/>
              <a:buAutoNum type="arabicPeriod"/>
            </a:pPr>
            <a:r>
              <a:rPr lang="en-US" altLang="ja-JP" dirty="0" err="1"/>
              <a:t>WCHISPStudio</a:t>
            </a:r>
            <a:r>
              <a:rPr lang="ja-JP" altLang="en-US"/>
              <a:t>を開く</a:t>
            </a:r>
            <a:endParaRPr lang="en-US" altLang="ja-JP" dirty="0"/>
          </a:p>
          <a:p>
            <a:pPr marL="628650" indent="-514350">
              <a:buFont typeface="+mj-lt"/>
              <a:buAutoNum type="arabicPeriod"/>
            </a:pPr>
            <a:r>
              <a:rPr lang="en-US" altLang="ja-JP" dirty="0"/>
              <a:t>Chip option</a:t>
            </a:r>
            <a:r>
              <a:rPr lang="ja-JP" altLang="en-US"/>
              <a:t>を今回のマイコンである</a:t>
            </a:r>
            <a:r>
              <a:rPr lang="en-US" altLang="ja-JP" dirty="0"/>
              <a:t>CH32V203</a:t>
            </a:r>
            <a:r>
              <a:rPr lang="ja-JP" altLang="en-US"/>
              <a:t>に</a:t>
            </a:r>
            <a:r>
              <a:rPr lang="en-US" altLang="ja-JP" dirty="0"/>
              <a:t>,</a:t>
            </a:r>
            <a:r>
              <a:rPr lang="en-US" altLang="ja-JP" dirty="0" err="1"/>
              <a:t>Dnld</a:t>
            </a:r>
            <a:r>
              <a:rPr lang="en-US" altLang="ja-JP" dirty="0"/>
              <a:t> Port</a:t>
            </a:r>
            <a:r>
              <a:rPr lang="ja-JP" altLang="en-US"/>
              <a:t>を</a:t>
            </a:r>
            <a:r>
              <a:rPr lang="en-US" altLang="ja-JP" dirty="0"/>
              <a:t>USB</a:t>
            </a:r>
            <a:r>
              <a:rPr lang="ja-JP" altLang="en-US"/>
              <a:t>に設定</a:t>
            </a:r>
            <a:endParaRPr lang="en-US" altLang="ja-JP" dirty="0"/>
          </a:p>
          <a:p>
            <a:pPr marL="628650" indent="-514350">
              <a:buFont typeface="+mj-lt"/>
              <a:buAutoNum type="arabicPeriod"/>
            </a:pPr>
            <a:r>
              <a:rPr lang="en-US" altLang="ja-JP" dirty="0"/>
              <a:t>Download File</a:t>
            </a:r>
            <a:r>
              <a:rPr lang="ja-JP" altLang="en-US"/>
              <a:t>で作った</a:t>
            </a:r>
            <a:r>
              <a:rPr lang="en-US" altLang="ja-JP" dirty="0"/>
              <a:t>.bin</a:t>
            </a:r>
            <a:r>
              <a:rPr lang="ja-JP" altLang="en-US" dirty="0"/>
              <a:t>ファイル</a:t>
            </a:r>
            <a:r>
              <a:rPr lang="ja-JP" altLang="en-US"/>
              <a:t>を選択</a:t>
            </a:r>
            <a:endParaRPr lang="en-US" altLang="ja-JP" dirty="0"/>
          </a:p>
          <a:p>
            <a:pPr marL="628650" indent="-514350">
              <a:buFont typeface="+mj-lt"/>
              <a:buAutoNum type="arabicPeriod"/>
            </a:pPr>
            <a:endParaRPr lang="en-US" altLang="ja-JP" dirty="0"/>
          </a:p>
          <a:p>
            <a:pPr marL="628650" indent="-514350">
              <a:buFont typeface="+mj-lt"/>
              <a:buAutoNum type="arabicPeriod"/>
            </a:pPr>
            <a:endParaRPr lang="en-US" altLang="ja-JP" dirty="0"/>
          </a:p>
          <a:p>
            <a:pPr marL="628650" indent="-514350">
              <a:buFont typeface="+mj-lt"/>
              <a:buAutoNum type="arabicPeriod"/>
            </a:pPr>
            <a:endParaRPr lang="en-US" altLang="ja-JP" dirty="0"/>
          </a:p>
        </p:txBody>
      </p:sp>
    </p:spTree>
    <p:extLst>
      <p:ext uri="{BB962C8B-B14F-4D97-AF65-F5344CB8AC3E}">
        <p14:creationId xmlns:p14="http://schemas.microsoft.com/office/powerpoint/2010/main" val="3200813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E66200-111A-7AA6-0E6A-951A3F6B9E11}"/>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5B53D0C4-8023-5F4A-12D9-C2B687AACA31}"/>
              </a:ext>
            </a:extLst>
          </p:cNvPr>
          <p:cNvSpPr>
            <a:spLocks noGrp="1"/>
          </p:cNvSpPr>
          <p:nvPr>
            <p:ph type="title"/>
          </p:nvPr>
        </p:nvSpPr>
        <p:spPr>
          <a:xfrm>
            <a:off x="0" y="4505"/>
            <a:ext cx="9272187" cy="1017646"/>
          </a:xfrm>
        </p:spPr>
        <p:txBody>
          <a:bodyPr/>
          <a:lstStyle/>
          <a:p>
            <a:r>
              <a:rPr lang="en-US" altLang="ja-JP" dirty="0"/>
              <a:t>2. LED</a:t>
            </a:r>
            <a:r>
              <a:rPr lang="ja-JP" altLang="en-US"/>
              <a:t>をピカピカ光らせよう！</a:t>
            </a:r>
            <a:endParaRPr lang="ja-JP" altLang="en-US" dirty="0"/>
          </a:p>
        </p:txBody>
      </p:sp>
      <p:sp>
        <p:nvSpPr>
          <p:cNvPr id="3" name="テキスト プレースホルダー 2">
            <a:extLst>
              <a:ext uri="{FF2B5EF4-FFF2-40B4-BE49-F238E27FC236}">
                <a16:creationId xmlns:a16="http://schemas.microsoft.com/office/drawing/2014/main" id="{732E895F-C4FF-A0CC-8777-71C2286BE848}"/>
              </a:ext>
            </a:extLst>
          </p:cNvPr>
          <p:cNvSpPr>
            <a:spLocks noGrp="1"/>
          </p:cNvSpPr>
          <p:nvPr>
            <p:ph type="body" idx="1"/>
          </p:nvPr>
        </p:nvSpPr>
        <p:spPr>
          <a:xfrm>
            <a:off x="427383" y="1487228"/>
            <a:ext cx="10515600" cy="4351338"/>
          </a:xfrm>
        </p:spPr>
        <p:txBody>
          <a:bodyPr/>
          <a:lstStyle/>
          <a:p>
            <a:pPr marL="114300" indent="0">
              <a:buNone/>
            </a:pPr>
            <a:r>
              <a:rPr lang="en-US" altLang="ja-JP" dirty="0"/>
              <a:t>6. Boot </a:t>
            </a:r>
            <a:r>
              <a:rPr lang="ja-JP" altLang="en-US"/>
              <a:t>スイッチと</a:t>
            </a:r>
            <a:r>
              <a:rPr lang="en-US" altLang="ja-JP" dirty="0"/>
              <a:t>RESET</a:t>
            </a:r>
            <a:r>
              <a:rPr lang="ja-JP" altLang="en-US"/>
              <a:t>スイッチを同時に押してから</a:t>
            </a:r>
            <a:r>
              <a:rPr lang="en-US" altLang="ja-JP" dirty="0"/>
              <a:t>RESET</a:t>
            </a:r>
            <a:r>
              <a:rPr lang="ja-JP" altLang="en-US"/>
              <a:t>スイッチだけを離す。</a:t>
            </a:r>
            <a:endParaRPr lang="en-US" altLang="ja-JP" dirty="0"/>
          </a:p>
          <a:p>
            <a:pPr marL="114300" indent="0">
              <a:buNone/>
            </a:pPr>
            <a:r>
              <a:rPr lang="en-US" altLang="ja-JP" dirty="0"/>
              <a:t>7. </a:t>
            </a:r>
            <a:r>
              <a:rPr lang="ja-JP" altLang="en-US"/>
              <a:t>すると「</a:t>
            </a:r>
            <a:r>
              <a:rPr lang="en-US" altLang="ja-JP" dirty="0"/>
              <a:t>CH32V203 detected</a:t>
            </a:r>
            <a:r>
              <a:rPr lang="ja-JP" altLang="en-US"/>
              <a:t>」と出る</a:t>
            </a:r>
            <a:endParaRPr lang="en-US" altLang="ja-JP" dirty="0"/>
          </a:p>
          <a:p>
            <a:pPr marL="114300" indent="0">
              <a:buNone/>
            </a:pPr>
            <a:r>
              <a:rPr lang="en-US" altLang="ja-JP" dirty="0"/>
              <a:t>8. </a:t>
            </a:r>
            <a:r>
              <a:rPr lang="ja-JP" altLang="en-US"/>
              <a:t>下の「</a:t>
            </a:r>
            <a:r>
              <a:rPr lang="en-US" altLang="ja-JP" dirty="0"/>
              <a:t>Download</a:t>
            </a:r>
            <a:r>
              <a:rPr lang="ja-JP" altLang="en-US"/>
              <a:t>」ボタンを押して書き込む</a:t>
            </a:r>
            <a:endParaRPr lang="en-US" altLang="ja-JP" dirty="0"/>
          </a:p>
          <a:p>
            <a:pPr marL="114300" indent="0">
              <a:buNone/>
            </a:pPr>
            <a:r>
              <a:rPr lang="en-US" altLang="ja-JP" dirty="0"/>
              <a:t>9. LED</a:t>
            </a:r>
            <a:r>
              <a:rPr lang="ja-JP" altLang="en-US"/>
              <a:t>がチカチカ光れば成功！</a:t>
            </a:r>
            <a:endParaRPr lang="en-US" altLang="ja-JP" dirty="0"/>
          </a:p>
          <a:p>
            <a:pPr marL="628650" indent="-514350">
              <a:buFont typeface="+mj-lt"/>
              <a:buAutoNum type="arabicPeriod"/>
            </a:pPr>
            <a:endParaRPr lang="en-US" altLang="ja-JP" dirty="0"/>
          </a:p>
          <a:p>
            <a:pPr marL="628650" indent="-514350">
              <a:buFont typeface="+mj-lt"/>
              <a:buAutoNum type="arabicPeriod"/>
            </a:pPr>
            <a:endParaRPr lang="en-US" altLang="ja-JP" dirty="0"/>
          </a:p>
        </p:txBody>
      </p:sp>
    </p:spTree>
    <p:extLst>
      <p:ext uri="{BB962C8B-B14F-4D97-AF65-F5344CB8AC3E}">
        <p14:creationId xmlns:p14="http://schemas.microsoft.com/office/powerpoint/2010/main" val="14262477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AF93A338-F6E6-D38B-3C5B-863A4A7A6A6F}"/>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43852BCC-BFDB-8A27-ED38-650BBF0DB7F1}"/>
              </a:ext>
            </a:extLst>
          </p:cNvPr>
          <p:cNvSpPr>
            <a:spLocks noGrp="1"/>
          </p:cNvSpPr>
          <p:nvPr>
            <p:ph type="title"/>
          </p:nvPr>
        </p:nvSpPr>
        <p:spPr/>
        <p:txBody>
          <a:bodyPr/>
          <a:lstStyle/>
          <a:p>
            <a:r>
              <a:rPr lang="en-US" altLang="ja-JP" dirty="0"/>
              <a:t>2. LED</a:t>
            </a:r>
            <a:r>
              <a:rPr lang="ja-JP" altLang="en-US"/>
              <a:t>をピカピカ光らせよう！</a:t>
            </a:r>
          </a:p>
        </p:txBody>
      </p:sp>
      <p:sp>
        <p:nvSpPr>
          <p:cNvPr id="93" name="Google Shape;93;p12">
            <a:extLst>
              <a:ext uri="{FF2B5EF4-FFF2-40B4-BE49-F238E27FC236}">
                <a16:creationId xmlns:a16="http://schemas.microsoft.com/office/drawing/2014/main" id="{5596ED88-E220-B99C-86EF-7DF52FFD16F9}"/>
              </a:ext>
            </a:extLst>
          </p:cNvPr>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a:bodyPr>
          <a:lstStyle/>
          <a:p>
            <a:pPr lvl="0"/>
            <a:r>
              <a:rPr lang="en-US" altLang="ja-JP" dirty="0"/>
              <a:t>WCH</a:t>
            </a:r>
            <a:r>
              <a:rPr lang="ja-JP" altLang="en-US"/>
              <a:t>を設定して書き込む</a:t>
            </a:r>
            <a:endParaRPr lang="ja-JP" altLang="en-US" dirty="0"/>
          </a:p>
          <a:p>
            <a:pPr lvl="0"/>
            <a:r>
              <a:rPr lang="ja-JP" altLang="en-US"/>
              <a:t>上の設定を見て</a:t>
            </a:r>
            <a:r>
              <a:rPr lang="en-US" altLang="ja-JP" dirty="0"/>
              <a:t>CH32V203</a:t>
            </a:r>
            <a:r>
              <a:rPr lang="ja-JP" altLang="en-US"/>
              <a:t>になっているか確認</a:t>
            </a:r>
            <a:endParaRPr lang="ja-JP" altLang="en-US" dirty="0"/>
          </a:p>
          <a:p>
            <a:pPr lvl="0"/>
            <a:r>
              <a:rPr lang="ja-JP" altLang="en-US"/>
              <a:t>基板のボタンを押して読み込みモードにする</a:t>
            </a:r>
            <a:endParaRPr lang="ja-JP" altLang="en-US" dirty="0"/>
          </a:p>
          <a:p>
            <a:pPr lvl="0"/>
            <a:r>
              <a:rPr lang="en-US" dirty="0" err="1"/>
              <a:t>Coneccted</a:t>
            </a:r>
            <a:r>
              <a:rPr lang="ja-JP" altLang="en-US" dirty="0" err="1"/>
              <a:t>とでたら</a:t>
            </a:r>
            <a:r>
              <a:rPr lang="en-US" dirty="0" err="1"/>
              <a:t>OK</a:t>
            </a:r>
            <a:endParaRPr lang="en-US" dirty="0"/>
          </a:p>
          <a:p>
            <a:pPr lvl="0"/>
            <a:r>
              <a:rPr lang="en-US" dirty="0" err="1"/>
              <a:t>Download</a:t>
            </a:r>
            <a:r>
              <a:rPr lang="ja-JP" altLang="en-US" dirty="0" err="1"/>
              <a:t>を押して基板に先ほど書いたコードを書き込ませる</a:t>
            </a:r>
            <a:endParaRPr lang="ja-JP" altLang="en-US" dirty="0"/>
          </a:p>
          <a:p>
            <a:pPr lvl="0"/>
            <a:r>
              <a:rPr lang="en-US" dirty="0" err="1"/>
              <a:t>LED</a:t>
            </a:r>
            <a:r>
              <a:rPr lang="ja-JP" altLang="en-US" dirty="0" err="1"/>
              <a:t>がチカチカ光ったら成功</a:t>
            </a:r>
            <a:r>
              <a:rPr lang="ja-JP" altLang="en-US" dirty="0"/>
              <a:t>！</a:t>
            </a:r>
          </a:p>
          <a:p>
            <a:pPr lvl="0"/>
            <a:endParaRPr lang="ja-JP" altLang="en-US" dirty="0"/>
          </a:p>
          <a:p>
            <a:pPr lvl="0"/>
            <a:r>
              <a:rPr lang="ja-JP" altLang="en-US" dirty="0"/>
              <a:t>↑</a:t>
            </a:r>
            <a:r>
              <a:rPr lang="ja-JP" altLang="en-US" dirty="0" err="1"/>
              <a:t>書き込む手順は以後同様なので覚えておいてね</a:t>
            </a:r>
            <a:endParaRPr lang="ja-JP" altLang="en-US" dirty="0"/>
          </a:p>
        </p:txBody>
      </p:sp>
    </p:spTree>
    <p:extLst>
      <p:ext uri="{BB962C8B-B14F-4D97-AF65-F5344CB8AC3E}">
        <p14:creationId xmlns:p14="http://schemas.microsoft.com/office/powerpoint/2010/main" val="3660835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BFD32D0E-30EB-EB04-7527-607612EBAEAA}"/>
              </a:ext>
            </a:extLst>
          </p:cNvPr>
          <p:cNvSpPr>
            <a:spLocks noGrp="1"/>
          </p:cNvSpPr>
          <p:nvPr>
            <p:ph type="title"/>
          </p:nvPr>
        </p:nvSpPr>
        <p:spPr/>
        <p:txBody>
          <a:bodyPr/>
          <a:lstStyle/>
          <a:p>
            <a:r>
              <a:rPr lang="en-US" altLang="ja-JP" dirty="0"/>
              <a:t>2. LED</a:t>
            </a:r>
            <a:r>
              <a:rPr lang="ja-JP" altLang="en-US"/>
              <a:t>をピカピカ光らせよう！</a:t>
            </a:r>
          </a:p>
        </p:txBody>
      </p:sp>
      <p:sp>
        <p:nvSpPr>
          <p:cNvPr id="16" name="テキスト プレースホルダー 15">
            <a:extLst>
              <a:ext uri="{FF2B5EF4-FFF2-40B4-BE49-F238E27FC236}">
                <a16:creationId xmlns:a16="http://schemas.microsoft.com/office/drawing/2014/main" id="{EE599DCE-2CE4-3994-CFA1-CC04126B3F02}"/>
              </a:ext>
            </a:extLst>
          </p:cNvPr>
          <p:cNvSpPr>
            <a:spLocks noGrp="1"/>
          </p:cNvSpPr>
          <p:nvPr>
            <p:ph type="body" idx="1"/>
          </p:nvPr>
        </p:nvSpPr>
        <p:spPr/>
        <p:txBody>
          <a:bodyPr/>
          <a:lstStyle/>
          <a:p>
            <a:endParaRPr lang="ja-JP" altLang="en-US"/>
          </a:p>
        </p:txBody>
      </p:sp>
      <p:pic>
        <p:nvPicPr>
          <p:cNvPr id="5" name="図 4">
            <a:extLst>
              <a:ext uri="{FF2B5EF4-FFF2-40B4-BE49-F238E27FC236}">
                <a16:creationId xmlns:a16="http://schemas.microsoft.com/office/drawing/2014/main" id="{B27E2665-DA78-AFC3-23B6-5627D33323B1}"/>
              </a:ext>
            </a:extLst>
          </p:cNvPr>
          <p:cNvPicPr>
            <a:picLocks noChangeAspect="1"/>
          </p:cNvPicPr>
          <p:nvPr/>
        </p:nvPicPr>
        <p:blipFill>
          <a:blip r:embed="rId2"/>
          <a:stretch>
            <a:fillRect/>
          </a:stretch>
        </p:blipFill>
        <p:spPr>
          <a:xfrm>
            <a:off x="135807" y="1306065"/>
            <a:ext cx="8411846" cy="5090759"/>
          </a:xfrm>
          <a:prstGeom prst="rect">
            <a:avLst/>
          </a:prstGeom>
        </p:spPr>
      </p:pic>
      <p:sp>
        <p:nvSpPr>
          <p:cNvPr id="6" name="正方形/長方形 5">
            <a:extLst>
              <a:ext uri="{FF2B5EF4-FFF2-40B4-BE49-F238E27FC236}">
                <a16:creationId xmlns:a16="http://schemas.microsoft.com/office/drawing/2014/main" id="{23D7DF89-8A42-3F34-77C7-264D1F4FA95A}"/>
              </a:ext>
            </a:extLst>
          </p:cNvPr>
          <p:cNvSpPr/>
          <p:nvPr/>
        </p:nvSpPr>
        <p:spPr>
          <a:xfrm>
            <a:off x="238539" y="2019631"/>
            <a:ext cx="3275938" cy="69176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B4C83609-CB7F-33FD-B644-866F5E792C23}"/>
              </a:ext>
            </a:extLst>
          </p:cNvPr>
          <p:cNvSpPr/>
          <p:nvPr/>
        </p:nvSpPr>
        <p:spPr>
          <a:xfrm>
            <a:off x="238539" y="2830590"/>
            <a:ext cx="3275938" cy="69176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3A2BDBBE-98E9-0588-5CE5-41C81292B4BE}"/>
              </a:ext>
            </a:extLst>
          </p:cNvPr>
          <p:cNvSpPr/>
          <p:nvPr/>
        </p:nvSpPr>
        <p:spPr>
          <a:xfrm>
            <a:off x="238539" y="6115837"/>
            <a:ext cx="1208598" cy="255132"/>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DDBCE6BC-6258-1D39-1B9A-B019393A3298}"/>
              </a:ext>
            </a:extLst>
          </p:cNvPr>
          <p:cNvSpPr/>
          <p:nvPr/>
        </p:nvSpPr>
        <p:spPr>
          <a:xfrm>
            <a:off x="779229" y="5830195"/>
            <a:ext cx="818983" cy="18953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吹き出し: 四角形 9">
            <a:extLst>
              <a:ext uri="{FF2B5EF4-FFF2-40B4-BE49-F238E27FC236}">
                <a16:creationId xmlns:a16="http://schemas.microsoft.com/office/drawing/2014/main" id="{4E8125C5-DD91-C12D-BAAB-3554A3447277}"/>
              </a:ext>
            </a:extLst>
          </p:cNvPr>
          <p:cNvSpPr/>
          <p:nvPr/>
        </p:nvSpPr>
        <p:spPr>
          <a:xfrm>
            <a:off x="4245997" y="1908313"/>
            <a:ext cx="2775005" cy="922277"/>
          </a:xfrm>
          <a:prstGeom prst="wedgeRectCallout">
            <a:avLst>
              <a:gd name="adj1" fmla="val -74128"/>
              <a:gd name="adj2" fmla="val 1163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今回使うのは</a:t>
            </a:r>
            <a:r>
              <a:rPr kumimoji="1" lang="en-US" altLang="ja-JP" dirty="0"/>
              <a:t>CH32V203K8T6</a:t>
            </a:r>
            <a:r>
              <a:rPr kumimoji="1" lang="ja-JP" altLang="en-US" dirty="0"/>
              <a:t>なのでそれに設定、ポートは</a:t>
            </a:r>
            <a:r>
              <a:rPr kumimoji="1" lang="en-US" altLang="ja-JP" dirty="0"/>
              <a:t>USB</a:t>
            </a:r>
            <a:endParaRPr kumimoji="1" lang="ja-JP" altLang="en-US" dirty="0"/>
          </a:p>
        </p:txBody>
      </p:sp>
      <p:sp>
        <p:nvSpPr>
          <p:cNvPr id="11" name="吹き出し: 四角形 10">
            <a:extLst>
              <a:ext uri="{FF2B5EF4-FFF2-40B4-BE49-F238E27FC236}">
                <a16:creationId xmlns:a16="http://schemas.microsoft.com/office/drawing/2014/main" id="{57105AD1-F3C9-1FD0-E7D6-12C3DBCDDA05}"/>
              </a:ext>
            </a:extLst>
          </p:cNvPr>
          <p:cNvSpPr/>
          <p:nvPr/>
        </p:nvSpPr>
        <p:spPr>
          <a:xfrm>
            <a:off x="4245997" y="2929167"/>
            <a:ext cx="2775005" cy="922277"/>
          </a:xfrm>
          <a:prstGeom prst="wedgeRectCallout">
            <a:avLst>
              <a:gd name="adj1" fmla="val -74128"/>
              <a:gd name="adj2" fmla="val 1163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ここ</a:t>
            </a:r>
            <a:r>
              <a:rPr kumimoji="1" lang="ja-JP" altLang="en-US"/>
              <a:t>で作った</a:t>
            </a:r>
            <a:r>
              <a:rPr kumimoji="1" lang="en-US" altLang="ja-JP" dirty="0"/>
              <a:t>.bin</a:t>
            </a:r>
            <a:r>
              <a:rPr kumimoji="1" lang="ja-JP" altLang="en-US"/>
              <a:t>ファイル</a:t>
            </a:r>
            <a:r>
              <a:rPr kumimoji="1" lang="ja-JP" altLang="en-US" dirty="0"/>
              <a:t>を指定する</a:t>
            </a:r>
          </a:p>
        </p:txBody>
      </p:sp>
      <p:sp>
        <p:nvSpPr>
          <p:cNvPr id="12" name="吹き出し: 四角形 11">
            <a:extLst>
              <a:ext uri="{FF2B5EF4-FFF2-40B4-BE49-F238E27FC236}">
                <a16:creationId xmlns:a16="http://schemas.microsoft.com/office/drawing/2014/main" id="{F9038A7E-B6A7-39FD-42FA-6D5044AD3EA3}"/>
              </a:ext>
            </a:extLst>
          </p:cNvPr>
          <p:cNvSpPr/>
          <p:nvPr/>
        </p:nvSpPr>
        <p:spPr>
          <a:xfrm>
            <a:off x="4126727" y="5937143"/>
            <a:ext cx="2775005" cy="922277"/>
          </a:xfrm>
          <a:prstGeom prst="wedgeRectCallout">
            <a:avLst>
              <a:gd name="adj1" fmla="val -142609"/>
              <a:gd name="adj2" fmla="val -474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Ch32V203 detected </a:t>
            </a:r>
            <a:r>
              <a:rPr kumimoji="1" lang="ja-JP" altLang="en-US" dirty="0"/>
              <a:t>と表示されれば</a:t>
            </a:r>
            <a:r>
              <a:rPr kumimoji="1" lang="en-US" altLang="ja-JP" dirty="0"/>
              <a:t>OK</a:t>
            </a:r>
            <a:endParaRPr kumimoji="1" lang="ja-JP" altLang="en-US" dirty="0"/>
          </a:p>
        </p:txBody>
      </p:sp>
      <p:sp>
        <p:nvSpPr>
          <p:cNvPr id="13" name="吹き出し: 四角形 12">
            <a:extLst>
              <a:ext uri="{FF2B5EF4-FFF2-40B4-BE49-F238E27FC236}">
                <a16:creationId xmlns:a16="http://schemas.microsoft.com/office/drawing/2014/main" id="{A94FE8CD-A3FA-C4C1-4801-E365D71B16F4}"/>
              </a:ext>
            </a:extLst>
          </p:cNvPr>
          <p:cNvSpPr/>
          <p:nvPr/>
        </p:nvSpPr>
        <p:spPr>
          <a:xfrm>
            <a:off x="3999506" y="4734280"/>
            <a:ext cx="2775005" cy="922277"/>
          </a:xfrm>
          <a:prstGeom prst="wedgeRectCallout">
            <a:avLst>
              <a:gd name="adj1" fmla="val -143182"/>
              <a:gd name="adj2" fmla="val 5301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Download</a:t>
            </a:r>
            <a:r>
              <a:rPr kumimoji="1" lang="ja-JP" altLang="en-US" dirty="0"/>
              <a:t>で書き込み</a:t>
            </a:r>
          </a:p>
        </p:txBody>
      </p:sp>
      <p:sp>
        <p:nvSpPr>
          <p:cNvPr id="2" name="テキスト ボックス 1">
            <a:extLst>
              <a:ext uri="{FF2B5EF4-FFF2-40B4-BE49-F238E27FC236}">
                <a16:creationId xmlns:a16="http://schemas.microsoft.com/office/drawing/2014/main" id="{6C043778-5312-BD8E-958D-F290AD1162F1}"/>
              </a:ext>
            </a:extLst>
          </p:cNvPr>
          <p:cNvSpPr txBox="1"/>
          <p:nvPr/>
        </p:nvSpPr>
        <p:spPr>
          <a:xfrm>
            <a:off x="7244785" y="6474233"/>
            <a:ext cx="4673074" cy="307777"/>
          </a:xfrm>
          <a:prstGeom prst="rect">
            <a:avLst/>
          </a:prstGeom>
          <a:noFill/>
        </p:spPr>
        <p:txBody>
          <a:bodyPr wrap="none" rtlCol="0">
            <a:spAutoFit/>
          </a:bodyPr>
          <a:lstStyle/>
          <a:p>
            <a:r>
              <a:rPr kumimoji="1" lang="ja-JP" altLang="en-US">
                <a:latin typeface="A-OTF Gothic BBB Pr6N Medium" panose="020B0400000000000000" pitchFamily="34" charset="-128"/>
                <a:ea typeface="A-OTF Gothic BBB Pr6N Medium" panose="020B0400000000000000" pitchFamily="34" charset="-128"/>
              </a:rPr>
              <a:t>書き込む方法は以後も同じなので覚えておいてください</a:t>
            </a:r>
          </a:p>
        </p:txBody>
      </p:sp>
    </p:spTree>
    <p:extLst>
      <p:ext uri="{BB962C8B-B14F-4D97-AF65-F5344CB8AC3E}">
        <p14:creationId xmlns:p14="http://schemas.microsoft.com/office/powerpoint/2010/main" val="23390379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0FE28133-AEB1-C015-3E7E-192ED3B81D71}"/>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B32AC8ED-E5E0-A9F3-1FEC-97FF11855329}"/>
              </a:ext>
            </a:extLst>
          </p:cNvPr>
          <p:cNvSpPr>
            <a:spLocks noGrp="1"/>
          </p:cNvSpPr>
          <p:nvPr>
            <p:ph type="title"/>
          </p:nvPr>
        </p:nvSpPr>
        <p:spPr/>
        <p:txBody>
          <a:bodyPr/>
          <a:lstStyle/>
          <a:p>
            <a:r>
              <a:rPr lang="en-US" altLang="ja-JP" dirty="0"/>
              <a:t>2. LED</a:t>
            </a:r>
            <a:r>
              <a:rPr lang="ja-JP" altLang="en-US"/>
              <a:t>をピカピカ光らせよう！</a:t>
            </a:r>
          </a:p>
        </p:txBody>
      </p:sp>
      <p:sp>
        <p:nvSpPr>
          <p:cNvPr id="93" name="Google Shape;93;p12">
            <a:extLst>
              <a:ext uri="{FF2B5EF4-FFF2-40B4-BE49-F238E27FC236}">
                <a16:creationId xmlns:a16="http://schemas.microsoft.com/office/drawing/2014/main" id="{A94606F4-6E54-2B7C-9E6D-22D45B18AF2E}"/>
              </a:ext>
            </a:extLst>
          </p:cNvPr>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a:bodyPr>
          <a:lstStyle/>
          <a:p>
            <a:pPr marL="114300" lvl="0" indent="0">
              <a:buNone/>
            </a:pPr>
            <a:r>
              <a:rPr lang="ja-JP" altLang="en-US" b="1">
                <a:latin typeface="A P-OTF Gothic MB101 Pr6N B" panose="020B0400000000000000" pitchFamily="34" charset="-128"/>
                <a:ea typeface="A P-OTF Gothic MB101 Pr6N B" panose="020B0400000000000000" pitchFamily="34" charset="-128"/>
              </a:rPr>
              <a:t>早く終わった人用</a:t>
            </a:r>
            <a:endParaRPr lang="en-US" altLang="ja-JP" b="1" dirty="0">
              <a:latin typeface="A P-OTF Gothic MB101 Pr6N B" panose="020B0400000000000000" pitchFamily="34" charset="-128"/>
              <a:ea typeface="A P-OTF Gothic MB101 Pr6N B" panose="020B0400000000000000" pitchFamily="34" charset="-128"/>
            </a:endParaRPr>
          </a:p>
          <a:p>
            <a:r>
              <a:rPr lang="en-US" altLang="ja-JP" dirty="0"/>
              <a:t>LED</a:t>
            </a:r>
            <a:r>
              <a:rPr lang="ja-JP" altLang="en-US"/>
              <a:t>をもっと早くチカチカさせてみよう</a:t>
            </a:r>
            <a:endParaRPr lang="en-US" altLang="ja-JP" dirty="0"/>
          </a:p>
          <a:p>
            <a:r>
              <a:rPr lang="en-US" altLang="ja-JP" dirty="0"/>
              <a:t>LED</a:t>
            </a:r>
            <a:r>
              <a:rPr lang="ja-JP" altLang="en-US"/>
              <a:t>でモールス信号を表示させてみよう</a:t>
            </a:r>
            <a:endParaRPr lang="en-US" altLang="ja-JP" dirty="0"/>
          </a:p>
        </p:txBody>
      </p:sp>
    </p:spTree>
    <p:extLst>
      <p:ext uri="{BB962C8B-B14F-4D97-AF65-F5344CB8AC3E}">
        <p14:creationId xmlns:p14="http://schemas.microsoft.com/office/powerpoint/2010/main" val="4115339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63251945-9597-8E70-D184-1D1E62C9A41E}"/>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A3C4FDD1-0DB3-8692-6CF9-3AB19D582008}"/>
              </a:ext>
            </a:extLst>
          </p:cNvPr>
          <p:cNvSpPr txBox="1">
            <a:spLocks noGrp="1"/>
          </p:cNvSpPr>
          <p:nvPr>
            <p:ph type="title"/>
          </p:nvPr>
        </p:nvSpPr>
        <p:spPr>
          <a:xfrm>
            <a:off x="831850" y="1709738"/>
            <a:ext cx="9679477" cy="2852737"/>
          </a:xfrm>
          <a:noFill/>
          <a:ln>
            <a:noFill/>
          </a:ln>
        </p:spPr>
        <p:txBody>
          <a:bodyPr spcFirstLastPara="1" wrap="square" lIns="91425" tIns="45700" rIns="91425" bIns="45700" anchor="b" anchorCtr="0">
            <a:normAutofit/>
          </a:bodyPr>
          <a:lstStyle/>
          <a:p>
            <a:r>
              <a:rPr lang="en-US" altLang="ja-JP" dirty="0">
                <a:sym typeface="Calibri"/>
              </a:rPr>
              <a:t>3. </a:t>
            </a:r>
            <a:r>
              <a:rPr lang="ja-JP" altLang="en-US" dirty="0">
                <a:sym typeface="Calibri"/>
              </a:rPr>
              <a:t>７セグを光らせて数字を表示させてみよう！</a:t>
            </a:r>
            <a:br>
              <a:rPr lang="ja-JP" altLang="en-US" dirty="0">
                <a:sym typeface="Calibri"/>
              </a:rPr>
            </a:br>
            <a:endParaRPr lang="ja-JP" altLang="en-US" dirty="0"/>
          </a:p>
        </p:txBody>
      </p:sp>
      <p:sp>
        <p:nvSpPr>
          <p:cNvPr id="7" name="テキスト プレースホルダー 6">
            <a:extLst>
              <a:ext uri="{FF2B5EF4-FFF2-40B4-BE49-F238E27FC236}">
                <a16:creationId xmlns:a16="http://schemas.microsoft.com/office/drawing/2014/main" id="{20FE04C6-A7A1-8467-949D-B60ECDEA68BA}"/>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6400051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0"/>
          <p:cNvSpPr txBox="1">
            <a:spLocks noGrp="1"/>
          </p:cNvSpPr>
          <p:nvPr>
            <p:ph type="title"/>
          </p:nvPr>
        </p:nvSpPr>
        <p:spPr>
          <a:xfrm>
            <a:off x="0" y="4505"/>
            <a:ext cx="9272187" cy="1017646"/>
          </a:xfrm>
          <a:noFill/>
          <a:ln>
            <a:noFill/>
          </a:ln>
        </p:spPr>
        <p:txBody>
          <a:bodyPr spcFirstLastPara="1" wrap="square" lIns="91425" tIns="45700" rIns="91425" bIns="45700" anchor="ctr" anchorCtr="0">
            <a:normAutofit/>
          </a:bodyPr>
          <a:lstStyle/>
          <a:p>
            <a:pPr lvl="0"/>
            <a:r>
              <a:rPr lang="en-US" altLang="ja-JP" dirty="0"/>
              <a:t>0. </a:t>
            </a:r>
            <a:r>
              <a:rPr lang="ja-JP" altLang="en-US"/>
              <a:t>本日の流れ</a:t>
            </a:r>
            <a:endParaRPr lang="ja-JP" altLang="en-US" dirty="0"/>
          </a:p>
        </p:txBody>
      </p:sp>
      <p:sp>
        <p:nvSpPr>
          <p:cNvPr id="13" name="テキスト プレースホルダー 12">
            <a:extLst>
              <a:ext uri="{FF2B5EF4-FFF2-40B4-BE49-F238E27FC236}">
                <a16:creationId xmlns:a16="http://schemas.microsoft.com/office/drawing/2014/main" id="{54B62B69-537C-115D-DAE2-31E8CFF5B4C8}"/>
              </a:ext>
            </a:extLst>
          </p:cNvPr>
          <p:cNvSpPr>
            <a:spLocks noGrp="1"/>
          </p:cNvSpPr>
          <p:nvPr>
            <p:ph type="body" idx="1"/>
          </p:nvPr>
        </p:nvSpPr>
        <p:spPr/>
        <p:txBody>
          <a:bodyPr/>
          <a:lstStyle/>
          <a:p>
            <a:endParaRPr lang="ja-JP" altLang="en-US"/>
          </a:p>
        </p:txBody>
      </p:sp>
      <p:sp>
        <p:nvSpPr>
          <p:cNvPr id="80" name="Google Shape;80;p10"/>
          <p:cNvSpPr txBox="1"/>
          <p:nvPr/>
        </p:nvSpPr>
        <p:spPr>
          <a:xfrm>
            <a:off x="1024106" y="2004764"/>
            <a:ext cx="9177417" cy="3950266"/>
          </a:xfrm>
          <a:prstGeom prst="rect">
            <a:avLst/>
          </a:prstGeom>
          <a:noFill/>
          <a:ln>
            <a:noFill/>
          </a:ln>
        </p:spPr>
        <p:txBody>
          <a:bodyPr spcFirstLastPara="1" wrap="square" lIns="91425" tIns="45700" rIns="91425" bIns="45700" anchor="t" anchorCtr="0">
            <a:normAutofit/>
          </a:bodyPr>
          <a:lstStyle/>
          <a:p>
            <a:pPr marL="635000" marR="0" lvl="1" algn="l" rtl="0">
              <a:lnSpc>
                <a:spcPct val="90000"/>
              </a:lnSpc>
              <a:spcBef>
                <a:spcPts val="500"/>
              </a:spcBef>
              <a:spcAft>
                <a:spcPts val="0"/>
              </a:spcAft>
              <a:buClr>
                <a:schemeClr val="dk1"/>
              </a:buClr>
              <a:buSzPts val="2800"/>
            </a:pPr>
            <a:r>
              <a:rPr lang="en-US" altLang="ja-JP"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rPr>
              <a:t>0. </a:t>
            </a:r>
            <a:r>
              <a:rPr lang="ja-JP" altLang="en-US" sz="2800" b="0" i="0" u="none" strike="noStrike" cap="none">
                <a:solidFill>
                  <a:schemeClr val="dk1"/>
                </a:solidFill>
                <a:latin typeface="A-OTF Gothic BBB Pr6N Medium" panose="020B0400000000000000" pitchFamily="34" charset="-128"/>
                <a:ea typeface="A-OTF Gothic BBB Pr6N Medium" panose="020B0400000000000000" pitchFamily="34" charset="-128"/>
                <a:cs typeface="Calibri"/>
                <a:sym typeface="Calibri"/>
              </a:rPr>
              <a:t> </a:t>
            </a:r>
            <a:r>
              <a:rPr lang="en-US" altLang="ja-JP"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rPr>
              <a:t> </a:t>
            </a:r>
            <a:r>
              <a:rPr lang="ja-JP" altLang="en-US" sz="2800" b="0" i="0" u="none" strike="noStrike" cap="none">
                <a:solidFill>
                  <a:schemeClr val="dk1"/>
                </a:solidFill>
                <a:latin typeface="A-OTF Gothic BBB Pr6N Medium" panose="020B0400000000000000" pitchFamily="34" charset="-128"/>
                <a:ea typeface="A-OTF Gothic BBB Pr6N Medium" panose="020B0400000000000000" pitchFamily="34" charset="-128"/>
                <a:cs typeface="Calibri"/>
                <a:sym typeface="Calibri"/>
              </a:rPr>
              <a:t>新歓基板の紹介</a:t>
            </a:r>
            <a:endParaRPr lang="en-US" altLang="ja-JP"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endParaRPr>
          </a:p>
          <a:p>
            <a:pPr marL="1149350" marR="0" lvl="1" indent="-514350" algn="l" rtl="0">
              <a:lnSpc>
                <a:spcPct val="90000"/>
              </a:lnSpc>
              <a:spcBef>
                <a:spcPts val="500"/>
              </a:spcBef>
              <a:spcAft>
                <a:spcPts val="0"/>
              </a:spcAft>
              <a:buClr>
                <a:schemeClr val="dk1"/>
              </a:buClr>
              <a:buSzPts val="2800"/>
              <a:buFont typeface="+mj-lt"/>
              <a:buAutoNum type="arabicPeriod"/>
            </a:pPr>
            <a:r>
              <a:rPr lang="ja-JP" altLang="en-US" sz="2800" b="0" i="0" u="none" strike="noStrike" cap="none">
                <a:solidFill>
                  <a:schemeClr val="dk1"/>
                </a:solidFill>
                <a:latin typeface="A-OTF Gothic BBB Pr6N Medium" panose="020B0400000000000000" pitchFamily="34" charset="-128"/>
                <a:ea typeface="A-OTF Gothic BBB Pr6N Medium" panose="020B0400000000000000" pitchFamily="34" charset="-128"/>
                <a:cs typeface="Calibri"/>
                <a:sym typeface="Calibri"/>
              </a:rPr>
              <a:t>パソコン</a:t>
            </a:r>
            <a:r>
              <a:rPr lang="ja-JP" altLang="en-US"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rPr>
              <a:t>で環境構築しよう！</a:t>
            </a:r>
            <a:endParaRPr lang="en-US" altLang="ja-JP"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endParaRPr>
          </a:p>
          <a:p>
            <a:pPr marL="1149350" marR="0" lvl="1" indent="-514350" algn="l" rtl="0">
              <a:lnSpc>
                <a:spcPct val="90000"/>
              </a:lnSpc>
              <a:spcBef>
                <a:spcPts val="500"/>
              </a:spcBef>
              <a:spcAft>
                <a:spcPts val="0"/>
              </a:spcAft>
              <a:buClr>
                <a:schemeClr val="dk1"/>
              </a:buClr>
              <a:buSzPts val="2800"/>
              <a:buFont typeface="+mj-lt"/>
              <a:buAutoNum type="arabicPeriod"/>
            </a:pPr>
            <a:r>
              <a:rPr lang="en-US"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rPr>
              <a:t>LED</a:t>
            </a:r>
            <a:r>
              <a:rPr lang="ja-JP" altLang="en-US"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rPr>
              <a:t>をピカピカ光らせよう！</a:t>
            </a:r>
            <a:endParaRPr lang="en-US" altLang="ja-JP"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endParaRPr>
          </a:p>
          <a:p>
            <a:pPr marL="1149350" marR="0" lvl="1" indent="-514350" algn="l" rtl="0">
              <a:lnSpc>
                <a:spcPct val="90000"/>
              </a:lnSpc>
              <a:spcBef>
                <a:spcPts val="500"/>
              </a:spcBef>
              <a:spcAft>
                <a:spcPts val="0"/>
              </a:spcAft>
              <a:buClr>
                <a:schemeClr val="dk1"/>
              </a:buClr>
              <a:buSzPts val="2800"/>
              <a:buFont typeface="+mj-lt"/>
              <a:buAutoNum type="arabicPeriod"/>
            </a:pPr>
            <a:r>
              <a:rPr lang="ja-JP" altLang="en-US" sz="2800" dirty="0">
                <a:solidFill>
                  <a:schemeClr val="dk1"/>
                </a:solidFill>
                <a:latin typeface="A-OTF Gothic BBB Pr6N Medium" panose="020B0400000000000000" pitchFamily="34" charset="-128"/>
                <a:ea typeface="A-OTF Gothic BBB Pr6N Medium" panose="020B0400000000000000" pitchFamily="34" charset="-128"/>
                <a:cs typeface="Calibri"/>
                <a:sym typeface="Calibri"/>
              </a:rPr>
              <a:t>７セグを光らせて数字を表示させてみよう！</a:t>
            </a:r>
            <a:endParaRPr lang="en-US" altLang="ja-JP" sz="2800" dirty="0">
              <a:solidFill>
                <a:schemeClr val="dk1"/>
              </a:solidFill>
              <a:latin typeface="A-OTF Gothic BBB Pr6N Medium" panose="020B0400000000000000" pitchFamily="34" charset="-128"/>
              <a:ea typeface="A-OTF Gothic BBB Pr6N Medium" panose="020B0400000000000000" pitchFamily="34" charset="-128"/>
              <a:cs typeface="Calibri"/>
              <a:sym typeface="Calibri"/>
            </a:endParaRPr>
          </a:p>
          <a:p>
            <a:pPr marL="1149350" marR="0" lvl="1" indent="-514350" algn="l" rtl="0">
              <a:lnSpc>
                <a:spcPct val="90000"/>
              </a:lnSpc>
              <a:spcBef>
                <a:spcPts val="500"/>
              </a:spcBef>
              <a:spcAft>
                <a:spcPts val="0"/>
              </a:spcAft>
              <a:buClr>
                <a:schemeClr val="dk1"/>
              </a:buClr>
              <a:buSzPts val="2800"/>
              <a:buFont typeface="+mj-lt"/>
              <a:buAutoNum type="arabicPeriod"/>
            </a:pPr>
            <a:r>
              <a:rPr lang="ja-JP" altLang="en-US"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rPr>
              <a:t>プルアップでスイッチを作ってみよう！</a:t>
            </a:r>
            <a:endParaRPr lang="en-US" altLang="ja-JP"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endParaRPr>
          </a:p>
          <a:p>
            <a:pPr marL="1149350" marR="0" lvl="1" indent="-514350" algn="l" rtl="0">
              <a:lnSpc>
                <a:spcPct val="90000"/>
              </a:lnSpc>
              <a:spcBef>
                <a:spcPts val="500"/>
              </a:spcBef>
              <a:spcAft>
                <a:spcPts val="0"/>
              </a:spcAft>
              <a:buClr>
                <a:schemeClr val="dk1"/>
              </a:buClr>
              <a:buSzPts val="2800"/>
              <a:buFont typeface="+mj-lt"/>
              <a:buAutoNum type="arabicPeriod"/>
            </a:pPr>
            <a:r>
              <a:rPr lang="ja-JP" altLang="en-US" sz="2800" dirty="0">
                <a:solidFill>
                  <a:schemeClr val="dk1"/>
                </a:solidFill>
                <a:latin typeface="A-OTF Gothic BBB Pr6N Medium" panose="020B0400000000000000" pitchFamily="34" charset="-128"/>
                <a:ea typeface="A-OTF Gothic BBB Pr6N Medium" panose="020B0400000000000000" pitchFamily="34" charset="-128"/>
                <a:cs typeface="Calibri"/>
                <a:sym typeface="Calibri"/>
              </a:rPr>
              <a:t>カウントダウンゲームを作ってみよう</a:t>
            </a:r>
            <a:endParaRPr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endParaRPr>
          </a:p>
          <a:p>
            <a:pPr marL="457200" marR="0" lvl="1" indent="0" algn="l" rtl="0">
              <a:lnSpc>
                <a:spcPct val="90000"/>
              </a:lnSpc>
              <a:spcBef>
                <a:spcPts val="500"/>
              </a:spcBef>
              <a:spcAft>
                <a:spcPts val="0"/>
              </a:spcAft>
              <a:buClr>
                <a:schemeClr val="dk1"/>
              </a:buClr>
              <a:buSzPts val="2800"/>
              <a:buFont typeface="Arial"/>
              <a:buNone/>
            </a:pPr>
            <a:endParaRPr sz="2800" b="0" i="0" u="none" strike="noStrike" cap="none" dirty="0">
              <a:solidFill>
                <a:schemeClr val="dk1"/>
              </a:solidFill>
              <a:latin typeface="A-OTF Gothic BBB Pr6N Medium" panose="020B0400000000000000" pitchFamily="34" charset="-128"/>
              <a:ea typeface="A-OTF Gothic BBB Pr6N Medium" panose="020B0400000000000000" pitchFamily="34" charset="-128"/>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3B48CEC2-1675-DC9D-D1F5-9BB1EE2DA52E}"/>
              </a:ext>
            </a:extLst>
          </p:cNvPr>
          <p:cNvSpPr>
            <a:spLocks noGrp="1"/>
          </p:cNvSpPr>
          <p:nvPr>
            <p:ph type="title"/>
          </p:nvPr>
        </p:nvSpPr>
        <p:spPr/>
        <p:txBody>
          <a:bodyPr/>
          <a:lstStyle/>
          <a:p>
            <a:r>
              <a:rPr lang="en-US" altLang="ja-JP" dirty="0"/>
              <a:t>3. </a:t>
            </a:r>
            <a:r>
              <a:rPr lang="ja-JP" altLang="en-US"/>
              <a:t>数字を表示させてみよう！</a:t>
            </a:r>
          </a:p>
        </p:txBody>
      </p:sp>
      <p:sp>
        <p:nvSpPr>
          <p:cNvPr id="5" name="テキスト プレースホルダー 4">
            <a:extLst>
              <a:ext uri="{FF2B5EF4-FFF2-40B4-BE49-F238E27FC236}">
                <a16:creationId xmlns:a16="http://schemas.microsoft.com/office/drawing/2014/main" id="{CCE5F949-8CB8-E1C8-8B57-DA43B35226FB}"/>
              </a:ext>
            </a:extLst>
          </p:cNvPr>
          <p:cNvSpPr>
            <a:spLocks noGrp="1"/>
          </p:cNvSpPr>
          <p:nvPr>
            <p:ph type="body" idx="1"/>
          </p:nvPr>
        </p:nvSpPr>
        <p:spPr/>
        <p:txBody>
          <a:bodyPr/>
          <a:lstStyle/>
          <a:p>
            <a:pPr marL="114300" indent="0">
              <a:buNone/>
            </a:pPr>
            <a:r>
              <a:rPr lang="ja-JP" altLang="en-US"/>
              <a:t>ゴール</a:t>
            </a:r>
            <a:endParaRPr lang="en-US" altLang="ja-JP" dirty="0"/>
          </a:p>
          <a:p>
            <a:r>
              <a:rPr lang="ja-JP" altLang="en-US"/>
              <a:t>基板についている</a:t>
            </a:r>
            <a:r>
              <a:rPr lang="en-US" altLang="ja-JP" dirty="0"/>
              <a:t>7</a:t>
            </a:r>
            <a:r>
              <a:rPr lang="ja-JP" altLang="en-US"/>
              <a:t>セグで数字を表示する</a:t>
            </a:r>
            <a:endParaRPr lang="en-US" altLang="ja-JP" dirty="0"/>
          </a:p>
          <a:p>
            <a:r>
              <a:rPr lang="ja-JP" altLang="en-US"/>
              <a:t>数字が</a:t>
            </a:r>
            <a:r>
              <a:rPr lang="en-US" altLang="ja-JP" dirty="0"/>
              <a:t>1</a:t>
            </a:r>
            <a:r>
              <a:rPr lang="ja-JP" altLang="en-US"/>
              <a:t>秒ごとに</a:t>
            </a:r>
            <a:r>
              <a:rPr lang="en-US" altLang="ja-JP" dirty="0"/>
              <a:t>0</a:t>
            </a:r>
            <a:r>
              <a:rPr lang="ja-JP" altLang="en-US"/>
              <a:t>から</a:t>
            </a:r>
            <a:r>
              <a:rPr lang="en-US" altLang="ja-JP" dirty="0"/>
              <a:t>9</a:t>
            </a:r>
            <a:r>
              <a:rPr lang="ja-JP" altLang="en-US"/>
              <a:t>まで増えていき、</a:t>
            </a:r>
            <a:r>
              <a:rPr lang="en-US" altLang="ja-JP" dirty="0"/>
              <a:t>9</a:t>
            </a:r>
            <a:r>
              <a:rPr lang="ja-JP" altLang="en-US"/>
              <a:t>になったら次は</a:t>
            </a:r>
            <a:r>
              <a:rPr lang="en-US" altLang="ja-JP" dirty="0"/>
              <a:t>0</a:t>
            </a:r>
            <a:r>
              <a:rPr lang="ja-JP" altLang="en-US"/>
              <a:t>になってループしていく</a:t>
            </a:r>
            <a:endParaRPr lang="en-US" altLang="ja-JP" dirty="0"/>
          </a:p>
          <a:p>
            <a:pPr marL="114300" indent="0">
              <a:buNone/>
            </a:pPr>
            <a:r>
              <a:rPr lang="ja-JP" altLang="en-US"/>
              <a:t>ヒント</a:t>
            </a:r>
            <a:endParaRPr lang="en-US" altLang="ja-JP" dirty="0"/>
          </a:p>
          <a:p>
            <a:r>
              <a:rPr lang="en-US" altLang="ja-JP" dirty="0"/>
              <a:t>7</a:t>
            </a:r>
            <a:r>
              <a:rPr lang="ja-JP" altLang="en-US"/>
              <a:t>セグは</a:t>
            </a:r>
            <a:r>
              <a:rPr lang="en-US" altLang="ja-JP" dirty="0"/>
              <a:t>LED</a:t>
            </a:r>
            <a:r>
              <a:rPr lang="ja-JP" altLang="en-US"/>
              <a:t>が</a:t>
            </a:r>
            <a:r>
              <a:rPr lang="en-US" altLang="ja-JP" dirty="0"/>
              <a:t>7</a:t>
            </a:r>
            <a:r>
              <a:rPr lang="ja-JP" altLang="en-US"/>
              <a:t>個（本来は右下のドットを入れて</a:t>
            </a:r>
            <a:r>
              <a:rPr lang="en-US" altLang="ja-JP" dirty="0"/>
              <a:t>8</a:t>
            </a:r>
            <a:r>
              <a:rPr lang="ja-JP" altLang="en-US"/>
              <a:t>個だが今回は配線していない</a:t>
            </a:r>
            <a:r>
              <a:rPr lang="en-US" altLang="ja-JP" dirty="0"/>
              <a:t>)</a:t>
            </a:r>
            <a:r>
              <a:rPr lang="ja-JP" altLang="en-US"/>
              <a:t>ついているだけなので、</a:t>
            </a:r>
            <a:r>
              <a:rPr lang="en-US" altLang="ja-JP" dirty="0"/>
              <a:t>2.</a:t>
            </a:r>
            <a:r>
              <a:rPr lang="ja-JP" altLang="en-US"/>
              <a:t>のコードを応用すればできる</a:t>
            </a:r>
            <a:endParaRPr lang="en-US" altLang="ja-JP" dirty="0"/>
          </a:p>
          <a:p>
            <a:r>
              <a:rPr lang="ja-JP" altLang="en-US"/>
              <a:t>各</a:t>
            </a:r>
            <a:r>
              <a:rPr lang="en-US" altLang="ja-JP" dirty="0"/>
              <a:t>LED</a:t>
            </a:r>
            <a:r>
              <a:rPr lang="ja-JP" altLang="en-US"/>
              <a:t>のピン番号は次のスライドの表の通り</a:t>
            </a:r>
          </a:p>
        </p:txBody>
      </p:sp>
    </p:spTree>
    <p:extLst>
      <p:ext uri="{BB962C8B-B14F-4D97-AF65-F5344CB8AC3E}">
        <p14:creationId xmlns:p14="http://schemas.microsoft.com/office/powerpoint/2010/main" val="21460826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80F03E-BC9A-A50F-7449-543999AD80E6}"/>
              </a:ext>
            </a:extLst>
          </p:cNvPr>
          <p:cNvSpPr>
            <a:spLocks noGrp="1"/>
          </p:cNvSpPr>
          <p:nvPr>
            <p:ph type="title"/>
          </p:nvPr>
        </p:nvSpPr>
        <p:spPr/>
        <p:txBody>
          <a:bodyPr/>
          <a:lstStyle/>
          <a:p>
            <a:r>
              <a:rPr lang="en-US" altLang="ja-JP" dirty="0"/>
              <a:t>3. </a:t>
            </a:r>
            <a:r>
              <a:rPr lang="ja-JP" altLang="en-US"/>
              <a:t>数字を表示させてみよう！</a:t>
            </a:r>
            <a:endParaRPr kumimoji="1" lang="ja-JP" altLang="en-US"/>
          </a:p>
        </p:txBody>
      </p:sp>
      <p:sp>
        <p:nvSpPr>
          <p:cNvPr id="3" name="テキスト プレースホルダー 2">
            <a:extLst>
              <a:ext uri="{FF2B5EF4-FFF2-40B4-BE49-F238E27FC236}">
                <a16:creationId xmlns:a16="http://schemas.microsoft.com/office/drawing/2014/main" id="{BB0D14CA-3D41-C783-F895-03C3DEBC49F4}"/>
              </a:ext>
            </a:extLst>
          </p:cNvPr>
          <p:cNvSpPr>
            <a:spLocks noGrp="1"/>
          </p:cNvSpPr>
          <p:nvPr>
            <p:ph type="body" idx="1"/>
          </p:nvPr>
        </p:nvSpPr>
        <p:spPr/>
        <p:txBody>
          <a:bodyPr/>
          <a:lstStyle/>
          <a:p>
            <a:pPr marL="114300" indent="0">
              <a:buNone/>
            </a:pPr>
            <a:r>
              <a:rPr kumimoji="1" lang="ja-JP" altLang="en-US"/>
              <a:t>データシート</a:t>
            </a:r>
            <a:endParaRPr kumimoji="1" lang="en-US" altLang="ja-JP" dirty="0"/>
          </a:p>
          <a:p>
            <a:pPr marL="114300" indent="0">
              <a:buNone/>
            </a:pPr>
            <a:r>
              <a:rPr kumimoji="1" lang="en-US" altLang="ja-JP" dirty="0">
                <a:hlinkClick r:id="rId2"/>
              </a:rPr>
              <a:t>https://akizukidenshi.com/goodsaffix/a-551srd.pdf</a:t>
            </a:r>
            <a:endParaRPr kumimoji="1" lang="en-US" altLang="ja-JP" dirty="0"/>
          </a:p>
          <a:p>
            <a:pPr marL="114300" indent="0">
              <a:buNone/>
            </a:pPr>
            <a:r>
              <a:rPr kumimoji="1" lang="ja-JP" altLang="en-US"/>
              <a:t>データシートと配線図から完成させられたあなたは電装班へ</a:t>
            </a:r>
            <a:endParaRPr kumimoji="1" lang="en-US" altLang="ja-JP" dirty="0"/>
          </a:p>
        </p:txBody>
      </p:sp>
      <p:pic>
        <p:nvPicPr>
          <p:cNvPr id="4" name="図 3">
            <a:extLst>
              <a:ext uri="{FF2B5EF4-FFF2-40B4-BE49-F238E27FC236}">
                <a16:creationId xmlns:a16="http://schemas.microsoft.com/office/drawing/2014/main" id="{33E24891-181C-90B5-F2D3-3E0588CE8599}"/>
              </a:ext>
            </a:extLst>
          </p:cNvPr>
          <p:cNvPicPr>
            <a:picLocks noChangeAspect="1"/>
          </p:cNvPicPr>
          <p:nvPr/>
        </p:nvPicPr>
        <p:blipFill>
          <a:blip r:embed="rId3"/>
          <a:stretch>
            <a:fillRect/>
          </a:stretch>
        </p:blipFill>
        <p:spPr>
          <a:xfrm>
            <a:off x="427383" y="3257984"/>
            <a:ext cx="2818369" cy="3595511"/>
          </a:xfrm>
          <a:prstGeom prst="rect">
            <a:avLst/>
          </a:prstGeom>
        </p:spPr>
      </p:pic>
      <p:pic>
        <p:nvPicPr>
          <p:cNvPr id="6" name="図 5" descr="グラフィカル ユーザー インターフェイス, ダイアグラム&#10;&#10;AI によって生成されたコンテンツは間違っている可能性があります。">
            <a:extLst>
              <a:ext uri="{FF2B5EF4-FFF2-40B4-BE49-F238E27FC236}">
                <a16:creationId xmlns:a16="http://schemas.microsoft.com/office/drawing/2014/main" id="{00E10B7E-EEDD-DBA8-B020-4F56801824CC}"/>
              </a:ext>
            </a:extLst>
          </p:cNvPr>
          <p:cNvPicPr>
            <a:picLocks noChangeAspect="1"/>
          </p:cNvPicPr>
          <p:nvPr/>
        </p:nvPicPr>
        <p:blipFill>
          <a:blip r:embed="rId4"/>
          <a:stretch>
            <a:fillRect/>
          </a:stretch>
        </p:blipFill>
        <p:spPr>
          <a:xfrm>
            <a:off x="3932583" y="3861093"/>
            <a:ext cx="7010400" cy="2389292"/>
          </a:xfrm>
          <a:prstGeom prst="rect">
            <a:avLst/>
          </a:prstGeom>
        </p:spPr>
      </p:pic>
    </p:spTree>
    <p:extLst>
      <p:ext uri="{BB962C8B-B14F-4D97-AF65-F5344CB8AC3E}">
        <p14:creationId xmlns:p14="http://schemas.microsoft.com/office/powerpoint/2010/main" val="705188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821963-9A69-F119-5700-03B908CE1309}"/>
              </a:ext>
            </a:extLst>
          </p:cNvPr>
          <p:cNvSpPr>
            <a:spLocks noGrp="1"/>
          </p:cNvSpPr>
          <p:nvPr>
            <p:ph type="title"/>
          </p:nvPr>
        </p:nvSpPr>
        <p:spPr/>
        <p:txBody>
          <a:bodyPr/>
          <a:lstStyle/>
          <a:p>
            <a:r>
              <a:rPr lang="en-US" altLang="ja-JP" dirty="0"/>
              <a:t>3. </a:t>
            </a:r>
            <a:r>
              <a:rPr lang="ja-JP" altLang="en-US"/>
              <a:t>数字を表示させてみよう！</a:t>
            </a:r>
            <a:endParaRPr kumimoji="1" lang="ja-JP" altLang="en-US"/>
          </a:p>
        </p:txBody>
      </p:sp>
      <p:sp>
        <p:nvSpPr>
          <p:cNvPr id="3" name="テキスト プレースホルダー 2">
            <a:extLst>
              <a:ext uri="{FF2B5EF4-FFF2-40B4-BE49-F238E27FC236}">
                <a16:creationId xmlns:a16="http://schemas.microsoft.com/office/drawing/2014/main" id="{5B74FDEF-21D4-CD86-E726-B12B921F9070}"/>
              </a:ext>
            </a:extLst>
          </p:cNvPr>
          <p:cNvSpPr>
            <a:spLocks noGrp="1"/>
          </p:cNvSpPr>
          <p:nvPr>
            <p:ph type="body" idx="1"/>
          </p:nvPr>
        </p:nvSpPr>
        <p:spPr/>
        <p:txBody>
          <a:bodyPr/>
          <a:lstStyle/>
          <a:p>
            <a:pPr marL="114300" indent="0">
              <a:buNone/>
            </a:pPr>
            <a:endParaRPr kumimoji="1" lang="ja-JP" altLang="en-US"/>
          </a:p>
        </p:txBody>
      </p:sp>
      <p:graphicFrame>
        <p:nvGraphicFramePr>
          <p:cNvPr id="4" name="表 3">
            <a:extLst>
              <a:ext uri="{FF2B5EF4-FFF2-40B4-BE49-F238E27FC236}">
                <a16:creationId xmlns:a16="http://schemas.microsoft.com/office/drawing/2014/main" id="{1AA4C28A-F918-2EEF-3C30-DE0FE411D008}"/>
              </a:ext>
            </a:extLst>
          </p:cNvPr>
          <p:cNvGraphicFramePr>
            <a:graphicFrameLocks noGrp="1"/>
          </p:cNvGraphicFramePr>
          <p:nvPr>
            <p:extLst>
              <p:ext uri="{D42A27DB-BD31-4B8C-83A1-F6EECF244321}">
                <p14:modId xmlns:p14="http://schemas.microsoft.com/office/powerpoint/2010/main" val="552838419"/>
              </p:ext>
            </p:extLst>
          </p:nvPr>
        </p:nvGraphicFramePr>
        <p:xfrm>
          <a:off x="1128889" y="2364957"/>
          <a:ext cx="5588000" cy="2966720"/>
        </p:xfrm>
        <a:graphic>
          <a:graphicData uri="http://schemas.openxmlformats.org/drawingml/2006/table">
            <a:tbl>
              <a:tblPr firstRow="1" bandRow="1">
                <a:tableStyleId>{5C22544A-7EE6-4342-B048-85BDC9FD1C3A}</a:tableStyleId>
              </a:tblPr>
              <a:tblGrid>
                <a:gridCol w="2794000">
                  <a:extLst>
                    <a:ext uri="{9D8B030D-6E8A-4147-A177-3AD203B41FA5}">
                      <a16:colId xmlns:a16="http://schemas.microsoft.com/office/drawing/2014/main" val="3173450561"/>
                    </a:ext>
                  </a:extLst>
                </a:gridCol>
                <a:gridCol w="2794000">
                  <a:extLst>
                    <a:ext uri="{9D8B030D-6E8A-4147-A177-3AD203B41FA5}">
                      <a16:colId xmlns:a16="http://schemas.microsoft.com/office/drawing/2014/main" val="2930094534"/>
                    </a:ext>
                  </a:extLst>
                </a:gridCol>
              </a:tblGrid>
              <a:tr h="370840">
                <a:tc>
                  <a:txBody>
                    <a:bodyPr/>
                    <a:lstStyle/>
                    <a:p>
                      <a:r>
                        <a:rPr kumimoji="1" lang="ja-JP" altLang="en-US"/>
                        <a:t>光らせる場所</a:t>
                      </a:r>
                    </a:p>
                  </a:txBody>
                  <a:tcPr/>
                </a:tc>
                <a:tc>
                  <a:txBody>
                    <a:bodyPr/>
                    <a:lstStyle/>
                    <a:p>
                      <a:r>
                        <a:rPr kumimoji="1" lang="en-US" altLang="ja-JP" dirty="0"/>
                        <a:t>#define</a:t>
                      </a:r>
                      <a:r>
                        <a:rPr kumimoji="1" lang="ja-JP" altLang="en-US"/>
                        <a:t>するピン番号</a:t>
                      </a:r>
                    </a:p>
                  </a:txBody>
                  <a:tcPr/>
                </a:tc>
                <a:extLst>
                  <a:ext uri="{0D108BD9-81ED-4DB2-BD59-A6C34878D82A}">
                    <a16:rowId xmlns:a16="http://schemas.microsoft.com/office/drawing/2014/main" val="2949676107"/>
                  </a:ext>
                </a:extLst>
              </a:tr>
              <a:tr h="370840">
                <a:tc>
                  <a:txBody>
                    <a:bodyPr/>
                    <a:lstStyle/>
                    <a:p>
                      <a:r>
                        <a:rPr kumimoji="1" lang="en-US" altLang="ja-JP" dirty="0"/>
                        <a:t>A</a:t>
                      </a:r>
                      <a:endParaRPr kumimoji="1" lang="ja-JP" altLang="en-US"/>
                    </a:p>
                  </a:txBody>
                  <a:tcPr/>
                </a:tc>
                <a:tc>
                  <a:txBody>
                    <a:bodyPr/>
                    <a:lstStyle/>
                    <a:p>
                      <a:r>
                        <a:rPr kumimoji="1" lang="en-US" altLang="ja-JP" dirty="0"/>
                        <a:t>PA7</a:t>
                      </a:r>
                      <a:endParaRPr kumimoji="1" lang="ja-JP" altLang="en-US"/>
                    </a:p>
                  </a:txBody>
                  <a:tcPr/>
                </a:tc>
                <a:extLst>
                  <a:ext uri="{0D108BD9-81ED-4DB2-BD59-A6C34878D82A}">
                    <a16:rowId xmlns:a16="http://schemas.microsoft.com/office/drawing/2014/main" val="1698112900"/>
                  </a:ext>
                </a:extLst>
              </a:tr>
              <a:tr h="370840">
                <a:tc>
                  <a:txBody>
                    <a:bodyPr/>
                    <a:lstStyle/>
                    <a:p>
                      <a:r>
                        <a:rPr kumimoji="1" lang="en-US" altLang="ja-JP" dirty="0"/>
                        <a:t>B</a:t>
                      </a:r>
                      <a:endParaRPr kumimoji="1" lang="ja-JP" altLang="en-US"/>
                    </a:p>
                  </a:txBody>
                  <a:tcPr/>
                </a:tc>
                <a:tc>
                  <a:txBody>
                    <a:bodyPr/>
                    <a:lstStyle/>
                    <a:p>
                      <a:r>
                        <a:rPr kumimoji="1" lang="en-US" altLang="ja-JP" dirty="0"/>
                        <a:t>PA5</a:t>
                      </a:r>
                      <a:endParaRPr kumimoji="1" lang="ja-JP" altLang="en-US"/>
                    </a:p>
                  </a:txBody>
                  <a:tcPr/>
                </a:tc>
                <a:extLst>
                  <a:ext uri="{0D108BD9-81ED-4DB2-BD59-A6C34878D82A}">
                    <a16:rowId xmlns:a16="http://schemas.microsoft.com/office/drawing/2014/main" val="3553097306"/>
                  </a:ext>
                </a:extLst>
              </a:tr>
              <a:tr h="370840">
                <a:tc>
                  <a:txBody>
                    <a:bodyPr/>
                    <a:lstStyle/>
                    <a:p>
                      <a:r>
                        <a:rPr kumimoji="1" lang="en-US" altLang="ja-JP" dirty="0"/>
                        <a:t>C</a:t>
                      </a:r>
                      <a:endParaRPr kumimoji="1" lang="ja-JP" altLang="en-US"/>
                    </a:p>
                  </a:txBody>
                  <a:tcPr/>
                </a:tc>
                <a:tc>
                  <a:txBody>
                    <a:bodyPr/>
                    <a:lstStyle/>
                    <a:p>
                      <a:r>
                        <a:rPr kumimoji="1" lang="en-US" altLang="ja-JP" dirty="0"/>
                        <a:t>PA4</a:t>
                      </a:r>
                      <a:endParaRPr kumimoji="1" lang="ja-JP" altLang="en-US"/>
                    </a:p>
                  </a:txBody>
                  <a:tcPr/>
                </a:tc>
                <a:extLst>
                  <a:ext uri="{0D108BD9-81ED-4DB2-BD59-A6C34878D82A}">
                    <a16:rowId xmlns:a16="http://schemas.microsoft.com/office/drawing/2014/main" val="4267155468"/>
                  </a:ext>
                </a:extLst>
              </a:tr>
              <a:tr h="370840">
                <a:tc>
                  <a:txBody>
                    <a:bodyPr/>
                    <a:lstStyle/>
                    <a:p>
                      <a:r>
                        <a:rPr kumimoji="1" lang="en-US" altLang="ja-JP" dirty="0"/>
                        <a:t>D</a:t>
                      </a:r>
                      <a:endParaRPr kumimoji="1" lang="ja-JP" altLang="en-US"/>
                    </a:p>
                  </a:txBody>
                  <a:tcPr/>
                </a:tc>
                <a:tc>
                  <a:txBody>
                    <a:bodyPr/>
                    <a:lstStyle/>
                    <a:p>
                      <a:r>
                        <a:rPr kumimoji="1" lang="en-US" altLang="ja-JP" dirty="0"/>
                        <a:t>PA2</a:t>
                      </a:r>
                      <a:endParaRPr kumimoji="1" lang="ja-JP" altLang="en-US"/>
                    </a:p>
                  </a:txBody>
                  <a:tcPr/>
                </a:tc>
                <a:extLst>
                  <a:ext uri="{0D108BD9-81ED-4DB2-BD59-A6C34878D82A}">
                    <a16:rowId xmlns:a16="http://schemas.microsoft.com/office/drawing/2014/main" val="3197239735"/>
                  </a:ext>
                </a:extLst>
              </a:tr>
              <a:tr h="370840">
                <a:tc>
                  <a:txBody>
                    <a:bodyPr/>
                    <a:lstStyle/>
                    <a:p>
                      <a:r>
                        <a:rPr kumimoji="1" lang="en-US" altLang="ja-JP" dirty="0"/>
                        <a:t>E</a:t>
                      </a:r>
                      <a:endParaRPr kumimoji="1" lang="ja-JP" altLang="en-US"/>
                    </a:p>
                  </a:txBody>
                  <a:tcPr/>
                </a:tc>
                <a:tc>
                  <a:txBody>
                    <a:bodyPr/>
                    <a:lstStyle/>
                    <a:p>
                      <a:r>
                        <a:rPr kumimoji="1" lang="en-US" altLang="ja-JP" dirty="0"/>
                        <a:t>PA1</a:t>
                      </a:r>
                      <a:endParaRPr kumimoji="1" lang="ja-JP" altLang="en-US"/>
                    </a:p>
                  </a:txBody>
                  <a:tcPr/>
                </a:tc>
                <a:extLst>
                  <a:ext uri="{0D108BD9-81ED-4DB2-BD59-A6C34878D82A}">
                    <a16:rowId xmlns:a16="http://schemas.microsoft.com/office/drawing/2014/main" val="904890344"/>
                  </a:ext>
                </a:extLst>
              </a:tr>
              <a:tr h="370840">
                <a:tc>
                  <a:txBody>
                    <a:bodyPr/>
                    <a:lstStyle/>
                    <a:p>
                      <a:r>
                        <a:rPr kumimoji="1" lang="en-US" altLang="ja-JP" dirty="0"/>
                        <a:t>F</a:t>
                      </a:r>
                      <a:endParaRPr kumimoji="1" lang="ja-JP" altLang="en-US"/>
                    </a:p>
                  </a:txBody>
                  <a:tcPr/>
                </a:tc>
                <a:tc>
                  <a:txBody>
                    <a:bodyPr/>
                    <a:lstStyle/>
                    <a:p>
                      <a:r>
                        <a:rPr kumimoji="1" lang="en-US" altLang="ja-JP" dirty="0"/>
                        <a:t>PA9</a:t>
                      </a:r>
                      <a:endParaRPr kumimoji="1" lang="ja-JP" altLang="en-US"/>
                    </a:p>
                  </a:txBody>
                  <a:tcPr/>
                </a:tc>
                <a:extLst>
                  <a:ext uri="{0D108BD9-81ED-4DB2-BD59-A6C34878D82A}">
                    <a16:rowId xmlns:a16="http://schemas.microsoft.com/office/drawing/2014/main" val="2297299817"/>
                  </a:ext>
                </a:extLst>
              </a:tr>
              <a:tr h="370840">
                <a:tc>
                  <a:txBody>
                    <a:bodyPr/>
                    <a:lstStyle/>
                    <a:p>
                      <a:r>
                        <a:rPr kumimoji="1" lang="en-US" altLang="ja-JP" dirty="0"/>
                        <a:t>G</a:t>
                      </a:r>
                      <a:endParaRPr kumimoji="1" lang="ja-JP" altLang="en-US"/>
                    </a:p>
                  </a:txBody>
                  <a:tcPr/>
                </a:tc>
                <a:tc>
                  <a:txBody>
                    <a:bodyPr/>
                    <a:lstStyle/>
                    <a:p>
                      <a:r>
                        <a:rPr kumimoji="1" lang="en-US" altLang="ja-JP" dirty="0"/>
                        <a:t>PA10</a:t>
                      </a:r>
                      <a:endParaRPr kumimoji="1" lang="ja-JP" altLang="en-US"/>
                    </a:p>
                  </a:txBody>
                  <a:tcPr/>
                </a:tc>
                <a:extLst>
                  <a:ext uri="{0D108BD9-81ED-4DB2-BD59-A6C34878D82A}">
                    <a16:rowId xmlns:a16="http://schemas.microsoft.com/office/drawing/2014/main" val="2072895955"/>
                  </a:ext>
                </a:extLst>
              </a:tr>
            </a:tbl>
          </a:graphicData>
        </a:graphic>
      </p:graphicFrame>
    </p:spTree>
    <p:extLst>
      <p:ext uri="{BB962C8B-B14F-4D97-AF65-F5344CB8AC3E}">
        <p14:creationId xmlns:p14="http://schemas.microsoft.com/office/powerpoint/2010/main" val="942715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C6924A68-81DB-A890-8770-8326811E288C}"/>
            </a:ext>
          </a:extLst>
        </p:cNvPr>
        <p:cNvGrpSpPr/>
        <p:nvPr/>
      </p:nvGrpSpPr>
      <p:grpSpPr>
        <a:xfrm>
          <a:off x="0" y="0"/>
          <a:ext cx="0" cy="0"/>
          <a:chOff x="0" y="0"/>
          <a:chExt cx="0" cy="0"/>
        </a:xfrm>
      </p:grpSpPr>
      <p:sp>
        <p:nvSpPr>
          <p:cNvPr id="93" name="Google Shape;93;p12">
            <a:extLst>
              <a:ext uri="{FF2B5EF4-FFF2-40B4-BE49-F238E27FC236}">
                <a16:creationId xmlns:a16="http://schemas.microsoft.com/office/drawing/2014/main" id="{82A26A2D-158D-3A6C-FDF7-95CFCCD50A18}"/>
              </a:ext>
            </a:extLst>
          </p:cNvPr>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a:bodyPr>
          <a:lstStyle/>
          <a:p>
            <a:pPr lvl="0"/>
            <a:r>
              <a:rPr lang="ja-JP" altLang="en-US"/>
              <a:t>わからなくなった</a:t>
            </a:r>
            <a:r>
              <a:rPr lang="en-US" altLang="ja-JP" dirty="0"/>
              <a:t>or</a:t>
            </a:r>
            <a:r>
              <a:rPr lang="ja-JP" altLang="en-US"/>
              <a:t>打ち込むのが面倒だったら</a:t>
            </a:r>
            <a:r>
              <a:rPr lang="en-US" altLang="ja-JP" dirty="0" err="1"/>
              <a:t>github</a:t>
            </a:r>
            <a:r>
              <a:rPr lang="ja-JP" altLang="en-US"/>
              <a:t>からダウンロードしたファイルの「</a:t>
            </a:r>
            <a:r>
              <a:rPr lang="en-US" altLang="ja-JP" dirty="0" err="1"/>
              <a:t>shinkan</a:t>
            </a:r>
            <a:r>
              <a:rPr lang="ja-JP" altLang="en-US"/>
              <a:t>→</a:t>
            </a:r>
            <a:r>
              <a:rPr lang="en-US" altLang="ja-JP" dirty="0"/>
              <a:t>3.7</a:t>
            </a:r>
            <a:r>
              <a:rPr lang="ja-JP" altLang="en-US"/>
              <a:t>セグ→</a:t>
            </a:r>
            <a:r>
              <a:rPr lang="en-US" altLang="ja-JP" dirty="0"/>
              <a:t>7segu.ino</a:t>
            </a:r>
            <a:r>
              <a:rPr lang="ja-JP" altLang="en-US"/>
              <a:t>」を開いてコードをコピペしよう</a:t>
            </a:r>
            <a:endParaRPr lang="en-US" altLang="ja-JP" dirty="0"/>
          </a:p>
          <a:p>
            <a:pPr lvl="0"/>
            <a:endParaRPr lang="en-US" altLang="ja-JP" dirty="0"/>
          </a:p>
          <a:p>
            <a:pPr lvl="0"/>
            <a:r>
              <a:rPr lang="ja-JP" altLang="en-US"/>
              <a:t>数字が表示できたら完成！</a:t>
            </a:r>
            <a:endParaRPr lang="ja-JP" altLang="en-US" dirty="0"/>
          </a:p>
        </p:txBody>
      </p:sp>
      <p:sp>
        <p:nvSpPr>
          <p:cNvPr id="4" name="タイトル 3">
            <a:extLst>
              <a:ext uri="{FF2B5EF4-FFF2-40B4-BE49-F238E27FC236}">
                <a16:creationId xmlns:a16="http://schemas.microsoft.com/office/drawing/2014/main" id="{B9713752-0989-3A82-E203-FA9F01FB8861}"/>
              </a:ext>
            </a:extLst>
          </p:cNvPr>
          <p:cNvSpPr>
            <a:spLocks noGrp="1"/>
          </p:cNvSpPr>
          <p:nvPr>
            <p:ph type="title"/>
          </p:nvPr>
        </p:nvSpPr>
        <p:spPr/>
        <p:txBody>
          <a:bodyPr>
            <a:normAutofit/>
          </a:bodyPr>
          <a:lstStyle/>
          <a:p>
            <a:r>
              <a:rPr lang="en-US" altLang="ja-JP" dirty="0"/>
              <a:t>3. </a:t>
            </a:r>
            <a:r>
              <a:rPr lang="ja-JP" altLang="en-US"/>
              <a:t>数字を表示させてみよう！</a:t>
            </a:r>
          </a:p>
        </p:txBody>
      </p:sp>
    </p:spTree>
    <p:extLst>
      <p:ext uri="{BB962C8B-B14F-4D97-AF65-F5344CB8AC3E}">
        <p14:creationId xmlns:p14="http://schemas.microsoft.com/office/powerpoint/2010/main" val="1265974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410EA405-CB42-180E-6737-A4765AFEC6D0}"/>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64F09CFD-3F6D-A356-D3FE-A90FE6396289}"/>
              </a:ext>
            </a:extLst>
          </p:cNvPr>
          <p:cNvSpPr>
            <a:spLocks noGrp="1"/>
          </p:cNvSpPr>
          <p:nvPr>
            <p:ph type="title"/>
          </p:nvPr>
        </p:nvSpPr>
        <p:spPr/>
        <p:txBody>
          <a:bodyPr/>
          <a:lstStyle/>
          <a:p>
            <a:r>
              <a:rPr lang="en-US" altLang="ja-JP" dirty="0"/>
              <a:t>3. </a:t>
            </a:r>
            <a:r>
              <a:rPr lang="ja-JP" altLang="en-US"/>
              <a:t>数字を表示させてみよう！</a:t>
            </a:r>
          </a:p>
        </p:txBody>
      </p:sp>
      <p:sp>
        <p:nvSpPr>
          <p:cNvPr id="93" name="Google Shape;93;p12">
            <a:extLst>
              <a:ext uri="{FF2B5EF4-FFF2-40B4-BE49-F238E27FC236}">
                <a16:creationId xmlns:a16="http://schemas.microsoft.com/office/drawing/2014/main" id="{FF65E807-A555-775D-0AB3-F61E933C1A58}"/>
              </a:ext>
            </a:extLst>
          </p:cNvPr>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a:bodyPr>
          <a:lstStyle/>
          <a:p>
            <a:pPr marL="114300" lvl="0" indent="0">
              <a:buNone/>
            </a:pPr>
            <a:r>
              <a:rPr lang="ja-JP" altLang="en-US" b="1">
                <a:latin typeface="A P-OTF Gothic MB101 Pr6N B" panose="020B0400000000000000" pitchFamily="34" charset="-128"/>
                <a:ea typeface="A P-OTF Gothic MB101 Pr6N B" panose="020B0400000000000000" pitchFamily="34" charset="-128"/>
              </a:rPr>
              <a:t>早く終わった人用</a:t>
            </a:r>
            <a:endParaRPr lang="en-US" altLang="ja-JP" b="1" dirty="0">
              <a:latin typeface="A P-OTF Gothic MB101 Pr6N B" panose="020B0400000000000000" pitchFamily="34" charset="-128"/>
              <a:ea typeface="A P-OTF Gothic MB101 Pr6N B" panose="020B0400000000000000" pitchFamily="34" charset="-128"/>
            </a:endParaRPr>
          </a:p>
          <a:p>
            <a:r>
              <a:rPr lang="ja-JP" altLang="en-US" b="1"/>
              <a:t>数字が</a:t>
            </a:r>
            <a:r>
              <a:rPr lang="en-US" altLang="ja-JP" b="1" dirty="0"/>
              <a:t>9</a:t>
            </a:r>
            <a:r>
              <a:rPr lang="ja-JP" altLang="en-US" b="1"/>
              <a:t>から</a:t>
            </a:r>
            <a:r>
              <a:rPr lang="en-US" altLang="ja-JP" b="1" dirty="0"/>
              <a:t>0</a:t>
            </a:r>
            <a:r>
              <a:rPr lang="ja-JP" altLang="en-US" b="1"/>
              <a:t>に減っていくようにコードを変えてみよう</a:t>
            </a:r>
            <a:endParaRPr lang="en-US" altLang="ja-JP" b="1" dirty="0"/>
          </a:p>
          <a:p>
            <a:r>
              <a:rPr lang="ja-JP" altLang="en-US" b="1"/>
              <a:t>今日の日付の数字を順に表示させてみよう</a:t>
            </a:r>
            <a:endParaRPr lang="en-US" altLang="ja-JP" b="1" dirty="0"/>
          </a:p>
        </p:txBody>
      </p:sp>
    </p:spTree>
    <p:extLst>
      <p:ext uri="{BB962C8B-B14F-4D97-AF65-F5344CB8AC3E}">
        <p14:creationId xmlns:p14="http://schemas.microsoft.com/office/powerpoint/2010/main" val="42037209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A4A3C876-0360-E36F-4A40-60A98221F425}"/>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9C844FF4-C51A-8A03-7E90-8D0F9C126508}"/>
              </a:ext>
            </a:extLst>
          </p:cNvPr>
          <p:cNvSpPr txBox="1">
            <a:spLocks noGrp="1"/>
          </p:cNvSpPr>
          <p:nvPr>
            <p:ph type="title"/>
          </p:nvPr>
        </p:nvSpPr>
        <p:spPr>
          <a:xfrm>
            <a:off x="831850" y="1709738"/>
            <a:ext cx="9679477" cy="2852737"/>
          </a:xfrm>
          <a:noFill/>
          <a:ln>
            <a:noFill/>
          </a:ln>
        </p:spPr>
        <p:txBody>
          <a:bodyPr spcFirstLastPara="1" wrap="square" lIns="91425" tIns="45700" rIns="91425" bIns="45700" anchor="b" anchorCtr="0">
            <a:normAutofit/>
          </a:bodyPr>
          <a:lstStyle/>
          <a:p>
            <a:r>
              <a:rPr lang="en-US" altLang="ja-JP" dirty="0"/>
              <a:t>4. </a:t>
            </a:r>
            <a:r>
              <a:rPr lang="ja-JP" altLang="en-US" dirty="0">
                <a:sym typeface="Calibri"/>
              </a:rPr>
              <a:t>プルアップでスイッチを作ってみよう！</a:t>
            </a:r>
            <a:br>
              <a:rPr lang="ja-JP" altLang="en-US" dirty="0">
                <a:sym typeface="Calibri"/>
              </a:rPr>
            </a:br>
            <a:endParaRPr lang="ja-JP" altLang="en-US" dirty="0"/>
          </a:p>
        </p:txBody>
      </p:sp>
      <p:sp>
        <p:nvSpPr>
          <p:cNvPr id="7" name="テキスト プレースホルダー 6">
            <a:extLst>
              <a:ext uri="{FF2B5EF4-FFF2-40B4-BE49-F238E27FC236}">
                <a16:creationId xmlns:a16="http://schemas.microsoft.com/office/drawing/2014/main" id="{995A3F57-4C52-EAC9-AA19-8F652AFCF7DA}"/>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2864704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BD1336D6-3E24-540C-98E5-E9F17C5E24DF}"/>
            </a:ext>
          </a:extLst>
        </p:cNvPr>
        <p:cNvGrpSpPr/>
        <p:nvPr/>
      </p:nvGrpSpPr>
      <p:grpSpPr>
        <a:xfrm>
          <a:off x="0" y="0"/>
          <a:ext cx="0" cy="0"/>
          <a:chOff x="0" y="0"/>
          <a:chExt cx="0" cy="0"/>
        </a:xfrm>
      </p:grpSpPr>
      <p:sp>
        <p:nvSpPr>
          <p:cNvPr id="93" name="Google Shape;93;p12">
            <a:extLst>
              <a:ext uri="{FF2B5EF4-FFF2-40B4-BE49-F238E27FC236}">
                <a16:creationId xmlns:a16="http://schemas.microsoft.com/office/drawing/2014/main" id="{2AB5B220-A7BC-F9BB-D20F-A5F046DEFF6B}"/>
              </a:ext>
            </a:extLst>
          </p:cNvPr>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a:bodyPr>
          <a:lstStyle/>
          <a:p>
            <a:pPr lvl="0"/>
            <a:r>
              <a:rPr lang="ja-JP" altLang="en-US"/>
              <a:t>スイッチを押すと、</a:t>
            </a:r>
            <a:r>
              <a:rPr lang="en-US" altLang="ja-JP" dirty="0"/>
              <a:t>LED</a:t>
            </a:r>
            <a:r>
              <a:rPr lang="ja-JP" altLang="en-US"/>
              <a:t>がひかるようにする</a:t>
            </a:r>
            <a:endParaRPr lang="ja-JP" altLang="en-US" dirty="0"/>
          </a:p>
          <a:p>
            <a:pPr lvl="0"/>
            <a:r>
              <a:rPr lang="ja-JP" altLang="en-US"/>
              <a:t>下記コードを書き込んで、スイッチを押すと</a:t>
            </a:r>
            <a:r>
              <a:rPr lang="en-US" altLang="ja-JP" dirty="0"/>
              <a:t>LED</a:t>
            </a:r>
            <a:r>
              <a:rPr lang="ja-JP" altLang="en-US"/>
              <a:t>がひかり、離すと消えるか確認する。</a:t>
            </a:r>
            <a:endParaRPr lang="ja-JP" altLang="en-US" dirty="0"/>
          </a:p>
          <a:p>
            <a:pPr lvl="0"/>
            <a:endParaRPr lang="ja-JP" altLang="en-US" dirty="0"/>
          </a:p>
        </p:txBody>
      </p:sp>
      <p:pic>
        <p:nvPicPr>
          <p:cNvPr id="3" name="図 2" descr="グラフィカル ユーザー インターフェイス, テキスト, アプリケーション, チャットまたはテキスト メッセージ&#10;&#10;AI によって生成されたコンテンツは間違っている可能性があります。">
            <a:extLst>
              <a:ext uri="{FF2B5EF4-FFF2-40B4-BE49-F238E27FC236}">
                <a16:creationId xmlns:a16="http://schemas.microsoft.com/office/drawing/2014/main" id="{41EC4C48-EA2F-8342-718F-3D1262289A77}"/>
              </a:ext>
            </a:extLst>
          </p:cNvPr>
          <p:cNvPicPr>
            <a:picLocks noChangeAspect="1"/>
          </p:cNvPicPr>
          <p:nvPr/>
        </p:nvPicPr>
        <p:blipFill>
          <a:blip r:embed="rId3"/>
          <a:stretch>
            <a:fillRect/>
          </a:stretch>
        </p:blipFill>
        <p:spPr>
          <a:xfrm>
            <a:off x="257100" y="2471058"/>
            <a:ext cx="4378993" cy="5094514"/>
          </a:xfrm>
          <a:prstGeom prst="rect">
            <a:avLst/>
          </a:prstGeom>
        </p:spPr>
      </p:pic>
      <p:sp>
        <p:nvSpPr>
          <p:cNvPr id="4" name="タイトル 3">
            <a:extLst>
              <a:ext uri="{FF2B5EF4-FFF2-40B4-BE49-F238E27FC236}">
                <a16:creationId xmlns:a16="http://schemas.microsoft.com/office/drawing/2014/main" id="{3460B0DF-BCE2-156A-C1E6-BD93E58E6D9D}"/>
              </a:ext>
            </a:extLst>
          </p:cNvPr>
          <p:cNvSpPr>
            <a:spLocks noGrp="1"/>
          </p:cNvSpPr>
          <p:nvPr>
            <p:ph type="title"/>
          </p:nvPr>
        </p:nvSpPr>
        <p:spPr/>
        <p:txBody>
          <a:bodyPr>
            <a:normAutofit fontScale="90000"/>
          </a:bodyPr>
          <a:lstStyle/>
          <a:p>
            <a:r>
              <a:rPr lang="en-US" altLang="ja-JP" dirty="0"/>
              <a:t>4.</a:t>
            </a:r>
            <a:r>
              <a:rPr lang="ja-JP" altLang="en-US"/>
              <a:t>プルアップでスイッチを作ってみよう！</a:t>
            </a:r>
          </a:p>
        </p:txBody>
      </p:sp>
    </p:spTree>
    <p:extLst>
      <p:ext uri="{BB962C8B-B14F-4D97-AF65-F5344CB8AC3E}">
        <p14:creationId xmlns:p14="http://schemas.microsoft.com/office/powerpoint/2010/main" val="33896170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48D9A323-1315-FBC2-E982-4A52A49B51B9}"/>
            </a:ext>
          </a:extLst>
        </p:cNvPr>
        <p:cNvGrpSpPr/>
        <p:nvPr/>
      </p:nvGrpSpPr>
      <p:grpSpPr>
        <a:xfrm>
          <a:off x="0" y="0"/>
          <a:ext cx="0" cy="0"/>
          <a:chOff x="0" y="0"/>
          <a:chExt cx="0" cy="0"/>
        </a:xfrm>
      </p:grpSpPr>
      <p:sp>
        <p:nvSpPr>
          <p:cNvPr id="93" name="Google Shape;93;p12">
            <a:extLst>
              <a:ext uri="{FF2B5EF4-FFF2-40B4-BE49-F238E27FC236}">
                <a16:creationId xmlns:a16="http://schemas.microsoft.com/office/drawing/2014/main" id="{38EEDD2C-60D8-666C-169A-BF28A2020966}"/>
              </a:ext>
            </a:extLst>
          </p:cNvPr>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fontScale="92500" lnSpcReduction="10000"/>
          </a:bodyPr>
          <a:lstStyle/>
          <a:p>
            <a:pPr marL="114300" lvl="0" indent="0">
              <a:buNone/>
            </a:pPr>
            <a:r>
              <a:rPr lang="ja-JP" altLang="en-US" b="1">
                <a:latin typeface="A P-OTF Gothic MB101 Pr6N B" panose="020B0400000000000000" pitchFamily="34" charset="-128"/>
                <a:ea typeface="A P-OTF Gothic MB101 Pr6N B" panose="020B0400000000000000" pitchFamily="34" charset="-128"/>
              </a:rPr>
              <a:t>プルアップとは？</a:t>
            </a:r>
            <a:endParaRPr lang="en-US" altLang="ja-JP" b="1" dirty="0">
              <a:latin typeface="A P-OTF Gothic MB101 Pr6N B" panose="020B0400000000000000" pitchFamily="34" charset="-128"/>
              <a:ea typeface="A P-OTF Gothic MB101 Pr6N B" panose="020B0400000000000000" pitchFamily="34" charset="-128"/>
            </a:endParaRPr>
          </a:p>
          <a:p>
            <a:pPr>
              <a:buNone/>
            </a:pPr>
            <a:r>
              <a:rPr lang="ja-JP" altLang="en-US">
                <a:effectLst/>
                <a:latin typeface="Helvetica" pitchFamily="2" charset="0"/>
              </a:rPr>
              <a:t>電子工作におけるプルアップとは、デジタル回路の入力端子が不安定な状態（浮いた状態）にならないように、入力端子を電源（通常は正の電圧）に接続するための抵抗（プルアップ抵抗）を使うことです。この抵抗により、入力端子が確実に「</a:t>
            </a:r>
            <a:r>
              <a:rPr lang="en-US" altLang="ja-JP" dirty="0">
                <a:effectLst/>
                <a:latin typeface="Helvetica" pitchFamily="2" charset="0"/>
              </a:rPr>
              <a:t>HIGH</a:t>
            </a:r>
            <a:r>
              <a:rPr lang="ja-JP" altLang="en-US">
                <a:effectLst/>
                <a:latin typeface="Helvetica" pitchFamily="2" charset="0"/>
              </a:rPr>
              <a:t>」レベルに保たれるようになります。</a:t>
            </a:r>
            <a:br>
              <a:rPr lang="ja-JP" altLang="en-US">
                <a:effectLst/>
                <a:latin typeface="Helvetica" pitchFamily="2" charset="0"/>
              </a:rPr>
            </a:br>
            <a:endParaRPr lang="ja-JP" altLang="en-US">
              <a:effectLst/>
              <a:latin typeface="Helvetica" pitchFamily="2" charset="0"/>
            </a:endParaRPr>
          </a:p>
          <a:p>
            <a:r>
              <a:rPr lang="ja-JP" altLang="en-US">
                <a:effectLst/>
                <a:latin typeface="Helvetica" pitchFamily="2" charset="0"/>
              </a:rPr>
              <a:t>スイッチなどが接続されている場合、スイッチが開いているときでも電圧が安定し、誤動作を防ぐことができます。逆に、</a:t>
            </a:r>
            <a:r>
              <a:rPr lang="en-US" altLang="ja-JP" dirty="0">
                <a:effectLst/>
                <a:latin typeface="Helvetica" pitchFamily="2" charset="0"/>
              </a:rPr>
              <a:t>GND</a:t>
            </a:r>
            <a:r>
              <a:rPr lang="ja-JP" altLang="en-US">
                <a:effectLst/>
                <a:latin typeface="Helvetica" pitchFamily="2" charset="0"/>
              </a:rPr>
              <a:t>に接続するプルダウン抵抗もあり、これは入力を「</a:t>
            </a:r>
            <a:r>
              <a:rPr lang="en-US" altLang="ja-JP" dirty="0">
                <a:effectLst/>
                <a:latin typeface="Helvetica" pitchFamily="2" charset="0"/>
              </a:rPr>
              <a:t>LOW</a:t>
            </a:r>
            <a:r>
              <a:rPr lang="ja-JP" altLang="en-US">
                <a:effectLst/>
                <a:latin typeface="Helvetica" pitchFamily="2" charset="0"/>
              </a:rPr>
              <a:t>」レベルに保つ役割を果たします。</a:t>
            </a:r>
          </a:p>
        </p:txBody>
      </p:sp>
      <p:sp>
        <p:nvSpPr>
          <p:cNvPr id="4" name="タイトル 3">
            <a:extLst>
              <a:ext uri="{FF2B5EF4-FFF2-40B4-BE49-F238E27FC236}">
                <a16:creationId xmlns:a16="http://schemas.microsoft.com/office/drawing/2014/main" id="{39E9E87D-19ED-0D8A-070F-00E87FDA05D4}"/>
              </a:ext>
            </a:extLst>
          </p:cNvPr>
          <p:cNvSpPr>
            <a:spLocks noGrp="1"/>
          </p:cNvSpPr>
          <p:nvPr>
            <p:ph type="title"/>
          </p:nvPr>
        </p:nvSpPr>
        <p:spPr/>
        <p:txBody>
          <a:bodyPr>
            <a:normAutofit fontScale="90000"/>
          </a:bodyPr>
          <a:lstStyle/>
          <a:p>
            <a:r>
              <a:rPr lang="en-US" altLang="ja-JP" dirty="0"/>
              <a:t>4.</a:t>
            </a:r>
            <a:r>
              <a:rPr lang="ja-JP" altLang="en-US"/>
              <a:t>プルアップでスイッチを作ってみよう！</a:t>
            </a:r>
          </a:p>
        </p:txBody>
      </p:sp>
    </p:spTree>
    <p:extLst>
      <p:ext uri="{BB962C8B-B14F-4D97-AF65-F5344CB8AC3E}">
        <p14:creationId xmlns:p14="http://schemas.microsoft.com/office/powerpoint/2010/main" val="35162834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16A0109A-EA58-7E2A-6351-E9B19817BD2A}"/>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6F7847D9-5965-6FEB-DB0C-A89ED2489D6E}"/>
              </a:ext>
            </a:extLst>
          </p:cNvPr>
          <p:cNvSpPr txBox="1">
            <a:spLocks noGrp="1"/>
          </p:cNvSpPr>
          <p:nvPr>
            <p:ph type="title"/>
          </p:nvPr>
        </p:nvSpPr>
        <p:spPr>
          <a:xfrm>
            <a:off x="831850" y="1709738"/>
            <a:ext cx="9679477" cy="2852737"/>
          </a:xfrm>
          <a:noFill/>
          <a:ln>
            <a:noFill/>
          </a:ln>
        </p:spPr>
        <p:txBody>
          <a:bodyPr spcFirstLastPara="1" wrap="square" lIns="91425" tIns="45700" rIns="91425" bIns="45700" anchor="b" anchorCtr="0">
            <a:normAutofit/>
          </a:bodyPr>
          <a:lstStyle/>
          <a:p>
            <a:r>
              <a:rPr lang="en-US" altLang="ja-JP" dirty="0">
                <a:sym typeface="Calibri"/>
              </a:rPr>
              <a:t>5.</a:t>
            </a:r>
            <a:r>
              <a:rPr lang="ja-JP" altLang="en-US" dirty="0">
                <a:sym typeface="Calibri"/>
              </a:rPr>
              <a:t>カウントダウンゲームを作ってみよう</a:t>
            </a:r>
            <a:br>
              <a:rPr lang="ja-JP" altLang="en-US" dirty="0">
                <a:sym typeface="Calibri"/>
              </a:rPr>
            </a:br>
            <a:endParaRPr lang="ja-JP" altLang="en-US" dirty="0"/>
          </a:p>
        </p:txBody>
      </p:sp>
      <p:sp>
        <p:nvSpPr>
          <p:cNvPr id="7" name="テキスト プレースホルダー 6">
            <a:extLst>
              <a:ext uri="{FF2B5EF4-FFF2-40B4-BE49-F238E27FC236}">
                <a16:creationId xmlns:a16="http://schemas.microsoft.com/office/drawing/2014/main" id="{1CC7DCE9-5E61-8312-D77E-AB83E819EDFD}"/>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42019952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1">
          <a:extLst>
            <a:ext uri="{FF2B5EF4-FFF2-40B4-BE49-F238E27FC236}">
              <a16:creationId xmlns:a16="http://schemas.microsoft.com/office/drawing/2014/main" id="{9859A4A6-BFD2-734A-2033-E96469312D64}"/>
            </a:ext>
          </a:extLst>
        </p:cNvPr>
        <p:cNvGrpSpPr/>
        <p:nvPr/>
      </p:nvGrpSpPr>
      <p:grpSpPr>
        <a:xfrm>
          <a:off x="0" y="0"/>
          <a:ext cx="0" cy="0"/>
          <a:chOff x="0" y="0"/>
          <a:chExt cx="0" cy="0"/>
        </a:xfrm>
      </p:grpSpPr>
      <p:sp>
        <p:nvSpPr>
          <p:cNvPr id="93" name="Google Shape;93;p12">
            <a:extLst>
              <a:ext uri="{FF2B5EF4-FFF2-40B4-BE49-F238E27FC236}">
                <a16:creationId xmlns:a16="http://schemas.microsoft.com/office/drawing/2014/main" id="{3A2FF2CC-9000-26F7-E4BB-67965C0A82B8}"/>
              </a:ext>
            </a:extLst>
          </p:cNvPr>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a:bodyPr>
          <a:lstStyle/>
          <a:p>
            <a:pPr lvl="0"/>
            <a:r>
              <a:rPr lang="en-US" altLang="ja-JP" dirty="0"/>
              <a:t>7</a:t>
            </a:r>
            <a:r>
              <a:rPr lang="ja-JP" altLang="en-US"/>
              <a:t>セグの数字が</a:t>
            </a:r>
            <a:r>
              <a:rPr lang="en-US" altLang="ja-JP" dirty="0"/>
              <a:t>0</a:t>
            </a:r>
            <a:r>
              <a:rPr lang="ja-JP" altLang="en-US"/>
              <a:t>になった時にスイッチを押そう！</a:t>
            </a:r>
            <a:endParaRPr lang="ja-JP" altLang="en-US" dirty="0"/>
          </a:p>
        </p:txBody>
      </p:sp>
      <p:pic>
        <p:nvPicPr>
          <p:cNvPr id="3" name="図 2" descr="テキスト&#10;&#10;AI によって生成されたコンテンツは間違っている可能性があります。">
            <a:extLst>
              <a:ext uri="{FF2B5EF4-FFF2-40B4-BE49-F238E27FC236}">
                <a16:creationId xmlns:a16="http://schemas.microsoft.com/office/drawing/2014/main" id="{4C7BE4AD-A028-43FB-076D-33F3B0F513C1}"/>
              </a:ext>
            </a:extLst>
          </p:cNvPr>
          <p:cNvPicPr>
            <a:picLocks noChangeAspect="1"/>
          </p:cNvPicPr>
          <p:nvPr/>
        </p:nvPicPr>
        <p:blipFill>
          <a:blip r:embed="rId3"/>
          <a:stretch>
            <a:fillRect/>
          </a:stretch>
        </p:blipFill>
        <p:spPr>
          <a:xfrm>
            <a:off x="163286" y="1834242"/>
            <a:ext cx="3755571" cy="5633357"/>
          </a:xfrm>
          <a:prstGeom prst="rect">
            <a:avLst/>
          </a:prstGeom>
        </p:spPr>
      </p:pic>
      <p:sp>
        <p:nvSpPr>
          <p:cNvPr id="4" name="タイトル 3">
            <a:extLst>
              <a:ext uri="{FF2B5EF4-FFF2-40B4-BE49-F238E27FC236}">
                <a16:creationId xmlns:a16="http://schemas.microsoft.com/office/drawing/2014/main" id="{80019353-3FDE-04E1-75B1-B5E653C48E1A}"/>
              </a:ext>
            </a:extLst>
          </p:cNvPr>
          <p:cNvSpPr>
            <a:spLocks noGrp="1"/>
          </p:cNvSpPr>
          <p:nvPr>
            <p:ph type="title"/>
          </p:nvPr>
        </p:nvSpPr>
        <p:spPr/>
        <p:txBody>
          <a:bodyPr>
            <a:normAutofit fontScale="90000"/>
          </a:bodyPr>
          <a:lstStyle/>
          <a:p>
            <a:r>
              <a:rPr lang="en-US" altLang="ja-JP" dirty="0"/>
              <a:t>5. </a:t>
            </a:r>
            <a:r>
              <a:rPr lang="ja-JP" altLang="en-US"/>
              <a:t>カウントダウンゲームを作ってみよう</a:t>
            </a:r>
          </a:p>
        </p:txBody>
      </p:sp>
    </p:spTree>
    <p:extLst>
      <p:ext uri="{BB962C8B-B14F-4D97-AF65-F5344CB8AC3E}">
        <p14:creationId xmlns:p14="http://schemas.microsoft.com/office/powerpoint/2010/main" val="1838058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72438855-A724-17E9-4E7E-1BDDBA5FCA8B}"/>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C3BBAACE-B209-F35E-D814-949649EF64B8}"/>
              </a:ext>
            </a:extLst>
          </p:cNvPr>
          <p:cNvSpPr txBox="1">
            <a:spLocks noGrp="1"/>
          </p:cNvSpPr>
          <p:nvPr>
            <p:ph type="title"/>
          </p:nvPr>
        </p:nvSpPr>
        <p:spPr>
          <a:xfrm>
            <a:off x="831850" y="1709738"/>
            <a:ext cx="9679477" cy="2852737"/>
          </a:xfrm>
          <a:noFill/>
          <a:ln>
            <a:noFill/>
          </a:ln>
        </p:spPr>
        <p:txBody>
          <a:bodyPr spcFirstLastPara="1" wrap="square" lIns="91425" tIns="45700" rIns="91425" bIns="45700" anchor="b" anchorCtr="0">
            <a:normAutofit/>
          </a:bodyPr>
          <a:lstStyle/>
          <a:p>
            <a:r>
              <a:rPr lang="en-US" altLang="ja-JP" dirty="0">
                <a:sym typeface="Calibri"/>
              </a:rPr>
              <a:t>0. </a:t>
            </a:r>
            <a:r>
              <a:rPr lang="ja-JP" altLang="en-US">
                <a:sym typeface="Calibri"/>
              </a:rPr>
              <a:t>新歓基板の紹介</a:t>
            </a:r>
            <a:br>
              <a:rPr lang="ja-JP" altLang="en-US" dirty="0">
                <a:sym typeface="Calibri"/>
              </a:rPr>
            </a:br>
            <a:endParaRPr lang="ja-JP" altLang="en-US" dirty="0"/>
          </a:p>
        </p:txBody>
      </p:sp>
      <p:sp>
        <p:nvSpPr>
          <p:cNvPr id="7" name="テキスト プレースホルダー 6">
            <a:extLst>
              <a:ext uri="{FF2B5EF4-FFF2-40B4-BE49-F238E27FC236}">
                <a16:creationId xmlns:a16="http://schemas.microsoft.com/office/drawing/2014/main" id="{EB65E95F-2685-529F-E02A-6CEAD9185243}"/>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3854305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8E7758AC-BFE6-C468-B4AD-6E9C374580FD}"/>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9D3BFE62-272B-4F1B-75FB-D9CEA645E885}"/>
              </a:ext>
            </a:extLst>
          </p:cNvPr>
          <p:cNvSpPr txBox="1">
            <a:spLocks noGrp="1"/>
          </p:cNvSpPr>
          <p:nvPr>
            <p:ph type="title"/>
          </p:nvPr>
        </p:nvSpPr>
        <p:spPr>
          <a:xfrm>
            <a:off x="831850" y="1709738"/>
            <a:ext cx="9679477" cy="2852737"/>
          </a:xfrm>
          <a:noFill/>
          <a:ln>
            <a:noFill/>
          </a:ln>
        </p:spPr>
        <p:txBody>
          <a:bodyPr spcFirstLastPara="1" wrap="square" lIns="91425" tIns="45700" rIns="91425" bIns="45700" anchor="b" anchorCtr="0">
            <a:normAutofit/>
          </a:bodyPr>
          <a:lstStyle/>
          <a:p>
            <a:r>
              <a:rPr lang="en-US" altLang="ja-JP" dirty="0"/>
              <a:t>CREATE</a:t>
            </a:r>
            <a:r>
              <a:rPr lang="ja-JP" altLang="en-US"/>
              <a:t>電装班紹介</a:t>
            </a:r>
            <a:br>
              <a:rPr lang="ja-JP" altLang="en-US" dirty="0">
                <a:sym typeface="Calibri"/>
              </a:rPr>
            </a:br>
            <a:endParaRPr lang="ja-JP" altLang="en-US" dirty="0"/>
          </a:p>
        </p:txBody>
      </p:sp>
      <p:sp>
        <p:nvSpPr>
          <p:cNvPr id="7" name="テキスト プレースホルダー 6">
            <a:extLst>
              <a:ext uri="{FF2B5EF4-FFF2-40B4-BE49-F238E27FC236}">
                <a16:creationId xmlns:a16="http://schemas.microsoft.com/office/drawing/2014/main" id="{CE297742-3880-A89A-1BCF-F5198C5D6EEC}"/>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7070183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865020E-83BE-3CE7-40AB-10FA0FDBF846}"/>
              </a:ext>
            </a:extLst>
          </p:cNvPr>
          <p:cNvSpPr>
            <a:spLocks noGrp="1"/>
          </p:cNvSpPr>
          <p:nvPr>
            <p:ph type="title"/>
          </p:nvPr>
        </p:nvSpPr>
        <p:spPr>
          <a:xfrm>
            <a:off x="0" y="4505"/>
            <a:ext cx="9272187" cy="1017646"/>
          </a:xfrm>
        </p:spPr>
        <p:txBody>
          <a:bodyPr/>
          <a:lstStyle/>
          <a:p>
            <a:r>
              <a:rPr lang="en-US" altLang="ja-JP" dirty="0"/>
              <a:t>CREATE</a:t>
            </a:r>
            <a:r>
              <a:rPr lang="ja-JP" altLang="en-US"/>
              <a:t>・電装</a:t>
            </a:r>
            <a:r>
              <a:rPr lang="ja-JP" altLang="en-US" dirty="0"/>
              <a:t>班紹介</a:t>
            </a:r>
          </a:p>
        </p:txBody>
      </p:sp>
      <p:sp>
        <p:nvSpPr>
          <p:cNvPr id="3" name="テキスト プレースホルダー 2">
            <a:extLst>
              <a:ext uri="{FF2B5EF4-FFF2-40B4-BE49-F238E27FC236}">
                <a16:creationId xmlns:a16="http://schemas.microsoft.com/office/drawing/2014/main" id="{2E0EAFB7-9A1F-074B-C8E4-FE39D70F5C74}"/>
              </a:ext>
            </a:extLst>
          </p:cNvPr>
          <p:cNvSpPr>
            <a:spLocks noGrp="1"/>
          </p:cNvSpPr>
          <p:nvPr>
            <p:ph type="body" idx="1"/>
          </p:nvPr>
        </p:nvSpPr>
        <p:spPr>
          <a:xfrm>
            <a:off x="427383" y="1487228"/>
            <a:ext cx="10515600" cy="4351338"/>
          </a:xfrm>
        </p:spPr>
        <p:txBody>
          <a:bodyPr>
            <a:normAutofit fontScale="62500" lnSpcReduction="20000"/>
          </a:bodyPr>
          <a:lstStyle/>
          <a:p>
            <a:pPr marL="114300" indent="0">
              <a:buNone/>
            </a:pPr>
            <a:r>
              <a:rPr lang="en-US" altLang="ja-JP" b="1" dirty="0">
                <a:latin typeface="A P-OTF Gothic MB101 Pr6N B" panose="020B0400000000000000" pitchFamily="34" charset="-128"/>
                <a:ea typeface="A P-OTF Gothic MB101 Pr6N B" panose="020B0400000000000000" pitchFamily="34" charset="-128"/>
              </a:rPr>
              <a:t>CREATE</a:t>
            </a:r>
            <a:r>
              <a:rPr lang="ja-JP" altLang="en-US" b="1">
                <a:latin typeface="A P-OTF Gothic MB101 Pr6N B" panose="020B0400000000000000" pitchFamily="34" charset="-128"/>
                <a:ea typeface="A P-OTF Gothic MB101 Pr6N B" panose="020B0400000000000000" pitchFamily="34" charset="-128"/>
              </a:rPr>
              <a:t>とは？</a:t>
            </a:r>
            <a:endParaRPr lang="en-US" altLang="ja-JP" b="1" dirty="0">
              <a:latin typeface="A P-OTF Gothic MB101 Pr6N B" panose="020B0400000000000000" pitchFamily="34" charset="-128"/>
              <a:ea typeface="A P-OTF Gothic MB101 Pr6N B" panose="020B0400000000000000" pitchFamily="34" charset="-128"/>
            </a:endParaRPr>
          </a:p>
          <a:p>
            <a:pPr algn="l" fontAlgn="base">
              <a:buNone/>
            </a:pPr>
            <a:r>
              <a:rPr lang="en-US" altLang="ja-JP" b="0" dirty="0">
                <a:solidFill>
                  <a:srgbClr val="000000"/>
                </a:solidFill>
                <a:effectLst/>
                <a:latin typeface="avenir-lt-w01_85-heavy1475544"/>
              </a:rPr>
              <a:t>Challengers of Rocket Engineering and Avionics at </a:t>
            </a:r>
            <a:r>
              <a:rPr lang="en-US" altLang="ja-JP" b="0" dirty="0" err="1">
                <a:solidFill>
                  <a:srgbClr val="000000"/>
                </a:solidFill>
                <a:effectLst/>
                <a:latin typeface="avenir-lt-w01_85-heavy1475544"/>
              </a:rPr>
              <a:t>TokyoTech</a:t>
            </a:r>
            <a:r>
              <a:rPr lang="en-US" altLang="ja-JP" b="0" dirty="0">
                <a:solidFill>
                  <a:srgbClr val="000000"/>
                </a:solidFill>
                <a:effectLst/>
                <a:latin typeface="avenir-lt-w01_85-heavy1475544"/>
              </a:rPr>
              <a:t>​</a:t>
            </a:r>
            <a:r>
              <a:rPr lang="ja-JP" altLang="en-US" b="0">
                <a:solidFill>
                  <a:srgbClr val="000000"/>
                </a:solidFill>
                <a:effectLst/>
                <a:latin typeface="avenir-lt-w01_85-heavy1475544"/>
              </a:rPr>
              <a:t>を略して</a:t>
            </a:r>
            <a:r>
              <a:rPr lang="en-US" altLang="ja-JP" b="0" dirty="0">
                <a:solidFill>
                  <a:srgbClr val="000000"/>
                </a:solidFill>
                <a:effectLst/>
                <a:latin typeface="avenir-lt-w01_85-heavy1475544"/>
              </a:rPr>
              <a:t>CREATE​</a:t>
            </a:r>
            <a:r>
              <a:rPr lang="ja-JP" altLang="en-US" b="0">
                <a:solidFill>
                  <a:srgbClr val="000000"/>
                </a:solidFill>
                <a:effectLst/>
                <a:latin typeface="avenir-lt-w01_85-heavy1475544"/>
              </a:rPr>
              <a:t>という団体名になっています。</a:t>
            </a:r>
          </a:p>
          <a:p>
            <a:pPr algn="l" fontAlgn="base">
              <a:buNone/>
            </a:pPr>
            <a:r>
              <a:rPr lang="ja-JP" altLang="en-US" b="0">
                <a:solidFill>
                  <a:srgbClr val="000000"/>
                </a:solidFill>
                <a:effectLst/>
                <a:latin typeface="avenir-lt-w01_85-heavy1475544"/>
              </a:rPr>
              <a:t>​</a:t>
            </a:r>
          </a:p>
          <a:p>
            <a:pPr algn="l" fontAlgn="base">
              <a:buNone/>
            </a:pPr>
            <a:r>
              <a:rPr lang="en-US" altLang="ja-JP" b="0" dirty="0">
                <a:solidFill>
                  <a:srgbClr val="000000"/>
                </a:solidFill>
                <a:effectLst/>
                <a:latin typeface="avenir-lt-w01_85-heavy1475544"/>
              </a:rPr>
              <a:t>CREATE</a:t>
            </a:r>
            <a:r>
              <a:rPr lang="ja-JP" altLang="en-US" b="0">
                <a:solidFill>
                  <a:srgbClr val="000000"/>
                </a:solidFill>
                <a:effectLst/>
                <a:latin typeface="avenir-lt-w01_85-heavy1475544"/>
              </a:rPr>
              <a:t>はハイブリッドロケットの開発・製作・打上げを行う，</a:t>
            </a:r>
            <a:r>
              <a:rPr lang="ja-JP" altLang="en-US" b="1" u="sng">
                <a:solidFill>
                  <a:srgbClr val="000000"/>
                </a:solidFill>
                <a:effectLst/>
                <a:latin typeface="avenir-lt-w01_85-heavy1475544"/>
              </a:rPr>
              <a:t>東京科学大学の技術系公認サークル</a:t>
            </a:r>
            <a:r>
              <a:rPr lang="ja-JP" altLang="en-US" b="0">
                <a:solidFill>
                  <a:srgbClr val="000000"/>
                </a:solidFill>
                <a:effectLst/>
                <a:latin typeface="avenir-lt-w01_85-heavy1475544"/>
              </a:rPr>
              <a:t>です。</a:t>
            </a:r>
          </a:p>
          <a:p>
            <a:pPr algn="l" fontAlgn="base">
              <a:buNone/>
            </a:pPr>
            <a:r>
              <a:rPr lang="ja-JP" altLang="en-US" b="0">
                <a:solidFill>
                  <a:srgbClr val="000000"/>
                </a:solidFill>
                <a:effectLst/>
                <a:latin typeface="avenir-lt-w01_85-heavy1475544"/>
              </a:rPr>
              <a:t> </a:t>
            </a:r>
          </a:p>
          <a:p>
            <a:pPr algn="l" fontAlgn="base">
              <a:buNone/>
            </a:pPr>
            <a:r>
              <a:rPr lang="ja-JP" altLang="en-US" b="0">
                <a:solidFill>
                  <a:srgbClr val="000000"/>
                </a:solidFill>
                <a:effectLst/>
                <a:latin typeface="avenir-lt-w01_85-heavy1475544"/>
              </a:rPr>
              <a:t>部員は自分達で設定した目標に向けて日々技術開発・製作に勤しんでいます。</a:t>
            </a:r>
          </a:p>
          <a:p>
            <a:pPr algn="l" fontAlgn="base">
              <a:buNone/>
            </a:pPr>
            <a:r>
              <a:rPr lang="ja-JP" altLang="en-US" b="0">
                <a:solidFill>
                  <a:srgbClr val="000000"/>
                </a:solidFill>
                <a:effectLst/>
                <a:latin typeface="avenir-lt-w01_85-heavy1475544"/>
              </a:rPr>
              <a:t>到達高度の高高度化といった長期に渡る開発に取り組む傍ら，ユニークなミッションを設定した機体を作ることもあります。</a:t>
            </a:r>
          </a:p>
          <a:p>
            <a:pPr algn="l" fontAlgn="base">
              <a:buNone/>
            </a:pPr>
            <a:r>
              <a:rPr lang="ja-JP" altLang="en-US" b="0">
                <a:solidFill>
                  <a:srgbClr val="000000"/>
                </a:solidFill>
                <a:effectLst/>
                <a:latin typeface="avenir-lt-w01_85-heavy1475544"/>
              </a:rPr>
              <a:t>​</a:t>
            </a:r>
          </a:p>
          <a:p>
            <a:pPr algn="l" fontAlgn="base">
              <a:buNone/>
            </a:pPr>
            <a:r>
              <a:rPr lang="en-US" altLang="ja-JP" b="0" dirty="0">
                <a:solidFill>
                  <a:srgbClr val="000000"/>
                </a:solidFill>
                <a:effectLst/>
                <a:latin typeface="avenir-lt-w01_85-heavy1475544"/>
              </a:rPr>
              <a:t>CREATE</a:t>
            </a:r>
            <a:r>
              <a:rPr lang="ja-JP" altLang="en-US" b="0">
                <a:solidFill>
                  <a:srgbClr val="000000"/>
                </a:solidFill>
                <a:effectLst/>
                <a:latin typeface="avenir-lt-w01_85-heavy1475544"/>
              </a:rPr>
              <a:t>にはロケット・宇宙好きはもちろん，航空機・エンジンに興味がある人や単にモノづくりがしたいという人も在籍しています。</a:t>
            </a:r>
          </a:p>
          <a:p>
            <a:pPr algn="l" fontAlgn="base"/>
            <a:r>
              <a:rPr lang="ja-JP" altLang="en-US" b="0">
                <a:solidFill>
                  <a:srgbClr val="000000"/>
                </a:solidFill>
                <a:effectLst/>
                <a:latin typeface="avenir-lt-w01_85-heavy1475544"/>
              </a:rPr>
              <a:t>工学院のみならず理学院から生命理工学院まで幅広い専攻の学生が集まっていることも特徴です。</a:t>
            </a:r>
            <a:endParaRPr lang="en-US" altLang="ja-JP" dirty="0"/>
          </a:p>
          <a:p>
            <a:pPr marL="114300" indent="0">
              <a:buNone/>
            </a:pPr>
            <a:endParaRPr lang="ja-JP" altLang="en-US"/>
          </a:p>
        </p:txBody>
      </p:sp>
    </p:spTree>
    <p:extLst>
      <p:ext uri="{BB962C8B-B14F-4D97-AF65-F5344CB8AC3E}">
        <p14:creationId xmlns:p14="http://schemas.microsoft.com/office/powerpoint/2010/main" val="23697936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B6C7AD-0C86-BBC9-A055-AFFFA6596187}"/>
              </a:ext>
            </a:extLst>
          </p:cNvPr>
          <p:cNvSpPr>
            <a:spLocks noGrp="1"/>
          </p:cNvSpPr>
          <p:nvPr>
            <p:ph type="title"/>
          </p:nvPr>
        </p:nvSpPr>
        <p:spPr/>
        <p:txBody>
          <a:bodyPr/>
          <a:lstStyle/>
          <a:p>
            <a:r>
              <a:rPr lang="en-US" altLang="ja-JP" dirty="0"/>
              <a:t>CREATE</a:t>
            </a:r>
            <a:r>
              <a:rPr lang="ja-JP" altLang="en-US"/>
              <a:t>・電装班紹介</a:t>
            </a:r>
            <a:endParaRPr kumimoji="1" lang="ja-JP" altLang="en-US"/>
          </a:p>
        </p:txBody>
      </p:sp>
      <p:sp>
        <p:nvSpPr>
          <p:cNvPr id="3" name="テキスト プレースホルダー 2">
            <a:extLst>
              <a:ext uri="{FF2B5EF4-FFF2-40B4-BE49-F238E27FC236}">
                <a16:creationId xmlns:a16="http://schemas.microsoft.com/office/drawing/2014/main" id="{94183A55-22D3-9D59-7ADB-FF0B7D519D6C}"/>
              </a:ext>
            </a:extLst>
          </p:cNvPr>
          <p:cNvSpPr>
            <a:spLocks noGrp="1"/>
          </p:cNvSpPr>
          <p:nvPr>
            <p:ph type="body" idx="1"/>
          </p:nvPr>
        </p:nvSpPr>
        <p:spPr/>
        <p:txBody>
          <a:bodyPr/>
          <a:lstStyle/>
          <a:p>
            <a:pPr marL="114300" indent="0">
              <a:buNone/>
            </a:pPr>
            <a:r>
              <a:rPr kumimoji="1" lang="en-US" altLang="ja-JP" b="1" dirty="0">
                <a:latin typeface="A P-OTF Gothic MB101 Pr6N B" panose="020B0400000000000000" pitchFamily="34" charset="-128"/>
                <a:ea typeface="A P-OTF Gothic MB101 Pr6N B" panose="020B0400000000000000" pitchFamily="34" charset="-128"/>
              </a:rPr>
              <a:t>CREATE</a:t>
            </a:r>
            <a:r>
              <a:rPr kumimoji="1" lang="ja-JP" altLang="en-US" b="1">
                <a:latin typeface="A P-OTF Gothic MB101 Pr6N B" panose="020B0400000000000000" pitchFamily="34" charset="-128"/>
                <a:ea typeface="A P-OTF Gothic MB101 Pr6N B" panose="020B0400000000000000" pitchFamily="34" charset="-128"/>
              </a:rPr>
              <a:t>のいいところ</a:t>
            </a:r>
            <a:endParaRPr kumimoji="1" lang="en-US" altLang="ja-JP" b="1" dirty="0">
              <a:latin typeface="A P-OTF Gothic MB101 Pr6N B" panose="020B0400000000000000" pitchFamily="34" charset="-128"/>
              <a:ea typeface="A P-OTF Gothic MB101 Pr6N B" panose="020B0400000000000000" pitchFamily="34" charset="-128"/>
            </a:endParaRPr>
          </a:p>
          <a:p>
            <a:r>
              <a:rPr kumimoji="1" lang="ja-JP" altLang="en-US"/>
              <a:t>先輩方が優しく教えてくれる</a:t>
            </a:r>
            <a:endParaRPr kumimoji="1" lang="en-US" altLang="ja-JP" dirty="0"/>
          </a:p>
          <a:p>
            <a:r>
              <a:rPr kumimoji="1" lang="ja-JP" altLang="en-US"/>
              <a:t>部室にいつも誰かいる</a:t>
            </a:r>
            <a:endParaRPr kumimoji="1" lang="en-US" altLang="ja-JP" dirty="0"/>
          </a:p>
          <a:p>
            <a:r>
              <a:rPr kumimoji="1" lang="ja-JP" altLang="en-US"/>
              <a:t>みんなで一つのものを作れる</a:t>
            </a:r>
            <a:r>
              <a:rPr kumimoji="1" lang="en-US" altLang="ja-JP" dirty="0"/>
              <a:t>(</a:t>
            </a:r>
            <a:r>
              <a:rPr kumimoji="1" lang="ja-JP" altLang="en-US"/>
              <a:t>共同開発を体験できる</a:t>
            </a:r>
            <a:r>
              <a:rPr kumimoji="1" lang="en-US" altLang="ja-JP" dirty="0"/>
              <a:t>)</a:t>
            </a:r>
          </a:p>
          <a:p>
            <a:r>
              <a:rPr kumimoji="1" lang="ja-JP" altLang="en-US"/>
              <a:t>構造班、電装班、推進班、シミュレーション班に分かれているので同じロケットを作るにしても自分がやりたい分野を担当できる</a:t>
            </a:r>
            <a:endParaRPr kumimoji="1" lang="en-US" altLang="ja-JP" dirty="0"/>
          </a:p>
        </p:txBody>
      </p:sp>
    </p:spTree>
    <p:extLst>
      <p:ext uri="{BB962C8B-B14F-4D97-AF65-F5344CB8AC3E}">
        <p14:creationId xmlns:p14="http://schemas.microsoft.com/office/powerpoint/2010/main" val="34779537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AEB9E2-9D74-9738-43A5-E8C68B85BAC1}"/>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FE812D70-508F-4327-156C-96E0D046AAF9}"/>
              </a:ext>
            </a:extLst>
          </p:cNvPr>
          <p:cNvSpPr>
            <a:spLocks noGrp="1"/>
          </p:cNvSpPr>
          <p:nvPr>
            <p:ph type="title"/>
          </p:nvPr>
        </p:nvSpPr>
        <p:spPr>
          <a:xfrm>
            <a:off x="0" y="4505"/>
            <a:ext cx="9272187" cy="1017646"/>
          </a:xfrm>
        </p:spPr>
        <p:txBody>
          <a:bodyPr/>
          <a:lstStyle/>
          <a:p>
            <a:r>
              <a:rPr lang="en-US" altLang="ja-JP" dirty="0"/>
              <a:t>CREATE</a:t>
            </a:r>
            <a:r>
              <a:rPr lang="ja-JP" altLang="en-US"/>
              <a:t>・電装</a:t>
            </a:r>
            <a:r>
              <a:rPr lang="ja-JP" altLang="en-US" dirty="0"/>
              <a:t>班紹介</a:t>
            </a:r>
          </a:p>
        </p:txBody>
      </p:sp>
      <p:sp>
        <p:nvSpPr>
          <p:cNvPr id="3" name="テキスト プレースホルダー 2">
            <a:extLst>
              <a:ext uri="{FF2B5EF4-FFF2-40B4-BE49-F238E27FC236}">
                <a16:creationId xmlns:a16="http://schemas.microsoft.com/office/drawing/2014/main" id="{7B85B3A5-DF6D-3B3E-E1B2-66372BDBB547}"/>
              </a:ext>
            </a:extLst>
          </p:cNvPr>
          <p:cNvSpPr>
            <a:spLocks noGrp="1"/>
          </p:cNvSpPr>
          <p:nvPr>
            <p:ph type="body" idx="1"/>
          </p:nvPr>
        </p:nvSpPr>
        <p:spPr>
          <a:xfrm>
            <a:off x="427383" y="1487227"/>
            <a:ext cx="10515600" cy="4981305"/>
          </a:xfrm>
        </p:spPr>
        <p:txBody>
          <a:bodyPr>
            <a:normAutofit lnSpcReduction="10000"/>
          </a:bodyPr>
          <a:lstStyle/>
          <a:p>
            <a:pPr marL="114300" indent="0">
              <a:buNone/>
            </a:pPr>
            <a:r>
              <a:rPr lang="ja-JP" altLang="en-US" b="1">
                <a:latin typeface="A P-OTF Gothic MB101 Pr6N B" panose="020B0400000000000000" pitchFamily="34" charset="-128"/>
                <a:ea typeface="A P-OTF Gothic MB101 Pr6N B" panose="020B0400000000000000" pitchFamily="34" charset="-128"/>
              </a:rPr>
              <a:t>電装班の仕事</a:t>
            </a:r>
            <a:endParaRPr lang="en-US" altLang="ja-JP" b="1" dirty="0">
              <a:latin typeface="A P-OTF Gothic MB101 Pr6N B" panose="020B0400000000000000" pitchFamily="34" charset="-128"/>
              <a:ea typeface="A P-OTF Gothic MB101 Pr6N B" panose="020B0400000000000000" pitchFamily="34" charset="-128"/>
            </a:endParaRPr>
          </a:p>
          <a:p>
            <a:r>
              <a:rPr lang="ja-JP" altLang="en-US"/>
              <a:t>飛行データを記録する</a:t>
            </a:r>
            <a:endParaRPr lang="en-US" altLang="ja-JP" dirty="0"/>
          </a:p>
          <a:p>
            <a:pPr marL="571500" lvl="1" indent="0">
              <a:buNone/>
            </a:pPr>
            <a:r>
              <a:rPr lang="ja-JP" altLang="en-US">
                <a:latin typeface="A-OTF Gothic BBB Pr6N Medium" panose="020B0400000000000000" pitchFamily="34" charset="-128"/>
                <a:ea typeface="A-OTF Gothic BBB Pr6N Medium" panose="020B0400000000000000" pitchFamily="34" charset="-128"/>
              </a:rPr>
              <a:t>飛んでいる時の気圧や加速度を記録する</a:t>
            </a:r>
            <a:endParaRPr lang="en-US" altLang="ja-JP" dirty="0">
              <a:latin typeface="A-OTF Gothic BBB Pr6N Medium" panose="020B0400000000000000" pitchFamily="34" charset="-128"/>
              <a:ea typeface="A-OTF Gothic BBB Pr6N Medium" panose="020B0400000000000000" pitchFamily="34" charset="-128"/>
            </a:endParaRPr>
          </a:p>
          <a:p>
            <a:r>
              <a:rPr lang="ja-JP" altLang="en-US"/>
              <a:t>パラシュートを開かせる</a:t>
            </a:r>
            <a:endParaRPr lang="en-US" altLang="ja-JP" dirty="0"/>
          </a:p>
          <a:p>
            <a:pPr marL="571500" lvl="1" indent="0">
              <a:buNone/>
            </a:pPr>
            <a:r>
              <a:rPr lang="ja-JP" altLang="en-US"/>
              <a:t>一定の条件を満たしたときにサーボモータを回してパラシュートを開く</a:t>
            </a:r>
            <a:endParaRPr lang="en-US" altLang="ja-JP" dirty="0"/>
          </a:p>
          <a:p>
            <a:r>
              <a:rPr lang="ja-JP" altLang="en-US"/>
              <a:t>地上と通信する</a:t>
            </a:r>
            <a:endParaRPr lang="en-US" altLang="ja-JP" dirty="0"/>
          </a:p>
          <a:p>
            <a:pPr marL="114300" indent="0">
              <a:buNone/>
            </a:pPr>
            <a:r>
              <a:rPr lang="ja-JP" altLang="en-US"/>
              <a:t>　離床検知したり開傘した時にそれを地上にいる班員のパソコンに送る</a:t>
            </a:r>
            <a:endParaRPr lang="en-US" altLang="ja-JP" dirty="0"/>
          </a:p>
          <a:p>
            <a:r>
              <a:rPr lang="ja-JP" altLang="en-US"/>
              <a:t>ミッションを成功させる</a:t>
            </a:r>
            <a:endParaRPr lang="en-US" altLang="ja-JP" dirty="0"/>
          </a:p>
          <a:p>
            <a:pPr marL="571500" lvl="1" indent="0">
              <a:buNone/>
            </a:pPr>
            <a:r>
              <a:rPr lang="ja-JP" altLang="en-US"/>
              <a:t>前回の新入生期待ではピトー管と呼ばれるもので風速を測定する予定だった</a:t>
            </a:r>
          </a:p>
        </p:txBody>
      </p:sp>
    </p:spTree>
    <p:extLst>
      <p:ext uri="{BB962C8B-B14F-4D97-AF65-F5344CB8AC3E}">
        <p14:creationId xmlns:p14="http://schemas.microsoft.com/office/powerpoint/2010/main" val="20942320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4"/>
          <p:cNvSpPr txBox="1">
            <a:spLocks noGrp="1"/>
          </p:cNvSpPr>
          <p:nvPr>
            <p:ph type="ctrTitle"/>
          </p:nvPr>
        </p:nvSpPr>
        <p:spPr>
          <a:xfrm>
            <a:off x="1524000" y="1122363"/>
            <a:ext cx="9144000" cy="2387600"/>
          </a:xfrm>
          <a:noFill/>
          <a:ln>
            <a:noFill/>
          </a:ln>
        </p:spPr>
        <p:txBody>
          <a:bodyPr spcFirstLastPara="1" wrap="square" lIns="91425" tIns="45700" rIns="91425" bIns="45700" anchor="ctr" anchorCtr="0">
            <a:normAutofit/>
          </a:bodyPr>
          <a:lstStyle/>
          <a:p>
            <a:pPr lvl="0"/>
            <a:r>
              <a:rPr lang="ja-JP" altLang="en-US" dirty="0"/>
              <a:t>ぜひ</a:t>
            </a:r>
            <a:r>
              <a:rPr lang="en-US" altLang="ja-JP" dirty="0"/>
              <a:t>CREATE</a:t>
            </a:r>
            <a:r>
              <a:rPr lang="ja-JP" altLang="en-US"/>
              <a:t>へ！</a:t>
            </a:r>
            <a:endParaRPr lang="ja-JP" altLang="en-US" dirty="0"/>
          </a:p>
        </p:txBody>
      </p:sp>
      <p:sp>
        <p:nvSpPr>
          <p:cNvPr id="8" name="字幕 7">
            <a:extLst>
              <a:ext uri="{FF2B5EF4-FFF2-40B4-BE49-F238E27FC236}">
                <a16:creationId xmlns:a16="http://schemas.microsoft.com/office/drawing/2014/main" id="{8480B4DA-FB8D-4266-4047-5B27F16C1C98}"/>
              </a:ext>
            </a:extLst>
          </p:cNvPr>
          <p:cNvSpPr>
            <a:spLocks noGrp="1"/>
          </p:cNvSpPr>
          <p:nvPr>
            <p:ph type="subTitle" idx="1"/>
          </p:nvPr>
        </p:nvSpPr>
        <p:spPr/>
        <p:txBody>
          <a:bodyPr/>
          <a:lstStyle/>
          <a:p>
            <a:endParaRPr lang="ja-JP"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111"/>
        <p:cNvGrpSpPr/>
        <p:nvPr/>
      </p:nvGrpSpPr>
      <p:grpSpPr>
        <a:xfrm>
          <a:off x="0" y="0"/>
          <a:ext cx="0" cy="0"/>
          <a:chOff x="0" y="0"/>
          <a:chExt cx="0" cy="0"/>
        </a:xfrm>
      </p:grpSpPr>
      <p:sp>
        <p:nvSpPr>
          <p:cNvPr id="112" name="Google Shape;112;p15"/>
          <p:cNvSpPr txBox="1">
            <a:spLocks noGrp="1"/>
          </p:cNvSpPr>
          <p:nvPr>
            <p:ph type="title"/>
          </p:nvPr>
        </p:nvSpPr>
        <p:spPr>
          <a:xfrm>
            <a:off x="0" y="4505"/>
            <a:ext cx="9272187" cy="1017646"/>
          </a:xfrm>
          <a:noFill/>
          <a:ln>
            <a:noFill/>
          </a:ln>
        </p:spPr>
        <p:txBody>
          <a:bodyPr spcFirstLastPara="1" wrap="square" lIns="91425" tIns="45700" rIns="91425" bIns="45700" anchor="ctr" anchorCtr="0">
            <a:normAutofit/>
          </a:bodyPr>
          <a:lstStyle/>
          <a:p>
            <a:pPr lvl="0"/>
            <a:r>
              <a:rPr lang="ja-JP" altLang="en-US"/>
              <a:t>編集履歴</a:t>
            </a:r>
          </a:p>
        </p:txBody>
      </p:sp>
      <p:sp>
        <p:nvSpPr>
          <p:cNvPr id="113" name="Google Shape;113;p15"/>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a:bodyPr>
          <a:lstStyle/>
          <a:p>
            <a:pPr lvl="0"/>
            <a:r>
              <a:rPr lang="ja-JP" altLang="en-US"/>
              <a:t>編集者氏名（</a:t>
            </a:r>
            <a:r>
              <a:rPr lang="en-US" altLang="ja-JP"/>
              <a:t>YYYY/MM/DD</a:t>
            </a:r>
            <a:r>
              <a:rPr lang="ja-JP" altLang="en-US"/>
              <a:t>）</a:t>
            </a:r>
            <a:endParaRPr lang="en-US"/>
          </a:p>
          <a:p>
            <a:pPr lvl="0"/>
            <a:endParaRPr lang="en-US"/>
          </a:p>
          <a:p>
            <a:pPr lvl="0"/>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4BF69A-525A-05F2-559D-2C81726376C2}"/>
              </a:ext>
            </a:extLst>
          </p:cNvPr>
          <p:cNvSpPr>
            <a:spLocks noGrp="1"/>
          </p:cNvSpPr>
          <p:nvPr>
            <p:ph type="title"/>
          </p:nvPr>
        </p:nvSpPr>
        <p:spPr>
          <a:xfrm>
            <a:off x="0" y="4505"/>
            <a:ext cx="9272187" cy="1017646"/>
          </a:xfrm>
        </p:spPr>
        <p:txBody>
          <a:bodyPr/>
          <a:lstStyle/>
          <a:p>
            <a:r>
              <a:rPr lang="ja-JP" altLang="en-US" dirty="0"/>
              <a:t>新歓基板の説明</a:t>
            </a:r>
          </a:p>
        </p:txBody>
      </p:sp>
      <p:sp>
        <p:nvSpPr>
          <p:cNvPr id="8" name="テキスト プレースホルダー 7">
            <a:extLst>
              <a:ext uri="{FF2B5EF4-FFF2-40B4-BE49-F238E27FC236}">
                <a16:creationId xmlns:a16="http://schemas.microsoft.com/office/drawing/2014/main" id="{5DAC1593-D75D-6437-DD31-121EE8B767BB}"/>
              </a:ext>
            </a:extLst>
          </p:cNvPr>
          <p:cNvSpPr>
            <a:spLocks noGrp="1"/>
          </p:cNvSpPr>
          <p:nvPr>
            <p:ph type="body" idx="1"/>
          </p:nvPr>
        </p:nvSpPr>
        <p:spPr/>
        <p:txBody>
          <a:bodyPr/>
          <a:lstStyle/>
          <a:p>
            <a:endParaRPr lang="ja-JP" altLang="en-US"/>
          </a:p>
        </p:txBody>
      </p:sp>
      <p:pic>
        <p:nvPicPr>
          <p:cNvPr id="5" name="図 4" descr="グラフィカル ユーザー インターフェイス, ダイアグラム&#10;&#10;AI によって生成されたコンテンツは間違っている可能性があります。">
            <a:extLst>
              <a:ext uri="{FF2B5EF4-FFF2-40B4-BE49-F238E27FC236}">
                <a16:creationId xmlns:a16="http://schemas.microsoft.com/office/drawing/2014/main" id="{6CCE8C18-6447-A6CB-AF35-10BA4CF3A5AC}"/>
              </a:ext>
            </a:extLst>
          </p:cNvPr>
          <p:cNvPicPr>
            <a:picLocks noChangeAspect="1"/>
          </p:cNvPicPr>
          <p:nvPr/>
        </p:nvPicPr>
        <p:blipFill>
          <a:blip r:embed="rId2"/>
          <a:stretch>
            <a:fillRect/>
          </a:stretch>
        </p:blipFill>
        <p:spPr>
          <a:xfrm>
            <a:off x="0" y="1351355"/>
            <a:ext cx="12192000" cy="4155290"/>
          </a:xfrm>
          <a:prstGeom prst="rect">
            <a:avLst/>
          </a:prstGeom>
        </p:spPr>
      </p:pic>
    </p:spTree>
    <p:extLst>
      <p:ext uri="{BB962C8B-B14F-4D97-AF65-F5344CB8AC3E}">
        <p14:creationId xmlns:p14="http://schemas.microsoft.com/office/powerpoint/2010/main" val="781210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DCEA8-2562-22F1-C4F1-531CC932874B}"/>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705FFF30-C482-E08B-B535-13594317B377}"/>
              </a:ext>
            </a:extLst>
          </p:cNvPr>
          <p:cNvSpPr>
            <a:spLocks noGrp="1"/>
          </p:cNvSpPr>
          <p:nvPr>
            <p:ph type="title"/>
          </p:nvPr>
        </p:nvSpPr>
        <p:spPr>
          <a:xfrm>
            <a:off x="0" y="4505"/>
            <a:ext cx="9272187" cy="1017646"/>
          </a:xfrm>
        </p:spPr>
        <p:txBody>
          <a:bodyPr/>
          <a:lstStyle/>
          <a:p>
            <a:r>
              <a:rPr lang="ja-JP" altLang="en-US" dirty="0"/>
              <a:t>新歓基板の説明</a:t>
            </a:r>
          </a:p>
        </p:txBody>
      </p:sp>
      <p:sp>
        <p:nvSpPr>
          <p:cNvPr id="8" name="テキスト プレースホルダー 7">
            <a:extLst>
              <a:ext uri="{FF2B5EF4-FFF2-40B4-BE49-F238E27FC236}">
                <a16:creationId xmlns:a16="http://schemas.microsoft.com/office/drawing/2014/main" id="{A6B3912B-375D-9B9D-38D0-CFB42311B5E2}"/>
              </a:ext>
            </a:extLst>
          </p:cNvPr>
          <p:cNvSpPr>
            <a:spLocks noGrp="1"/>
          </p:cNvSpPr>
          <p:nvPr>
            <p:ph type="body" idx="1"/>
          </p:nvPr>
        </p:nvSpPr>
        <p:spPr/>
        <p:txBody>
          <a:bodyPr/>
          <a:lstStyle/>
          <a:p>
            <a:endParaRPr lang="ja-JP" altLang="en-US"/>
          </a:p>
        </p:txBody>
      </p:sp>
      <p:pic>
        <p:nvPicPr>
          <p:cNvPr id="7" name="図 6" descr="建物, ストリート, 記号, 座る が含まれている画像&#10;&#10;AI によって生成されたコンテンツは間違っている可能性があります。">
            <a:extLst>
              <a:ext uri="{FF2B5EF4-FFF2-40B4-BE49-F238E27FC236}">
                <a16:creationId xmlns:a16="http://schemas.microsoft.com/office/drawing/2014/main" id="{F20E9846-D204-6490-448E-6EB6E8CD8130}"/>
              </a:ext>
            </a:extLst>
          </p:cNvPr>
          <p:cNvPicPr>
            <a:picLocks noChangeAspect="1"/>
          </p:cNvPicPr>
          <p:nvPr/>
        </p:nvPicPr>
        <p:blipFill>
          <a:blip r:embed="rId2"/>
          <a:stretch>
            <a:fillRect/>
          </a:stretch>
        </p:blipFill>
        <p:spPr>
          <a:xfrm rot="5400000">
            <a:off x="2387518" y="1774053"/>
            <a:ext cx="5468068" cy="4101051"/>
          </a:xfrm>
          <a:prstGeom prst="rect">
            <a:avLst/>
          </a:prstGeom>
        </p:spPr>
      </p:pic>
      <p:sp>
        <p:nvSpPr>
          <p:cNvPr id="9" name="吹き出し: 四角形 8">
            <a:extLst>
              <a:ext uri="{FF2B5EF4-FFF2-40B4-BE49-F238E27FC236}">
                <a16:creationId xmlns:a16="http://schemas.microsoft.com/office/drawing/2014/main" id="{A55F6E13-E161-01E4-6B83-21FA9DCF63F1}"/>
              </a:ext>
            </a:extLst>
          </p:cNvPr>
          <p:cNvSpPr/>
          <p:nvPr/>
        </p:nvSpPr>
        <p:spPr>
          <a:xfrm>
            <a:off x="6957392" y="1487228"/>
            <a:ext cx="2775005" cy="922277"/>
          </a:xfrm>
          <a:prstGeom prst="wedgeRectCallout">
            <a:avLst>
              <a:gd name="adj1" fmla="val -104787"/>
              <a:gd name="adj2" fmla="val 73708"/>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USB-A</a:t>
            </a:r>
          </a:p>
          <a:p>
            <a:pPr algn="ctr"/>
            <a:r>
              <a:rPr kumimoji="1" lang="ja-JP" altLang="en-US" dirty="0"/>
              <a:t>パソコンに差し込む</a:t>
            </a:r>
          </a:p>
        </p:txBody>
      </p:sp>
      <p:sp>
        <p:nvSpPr>
          <p:cNvPr id="10" name="吹き出し: 四角形 9">
            <a:extLst>
              <a:ext uri="{FF2B5EF4-FFF2-40B4-BE49-F238E27FC236}">
                <a16:creationId xmlns:a16="http://schemas.microsoft.com/office/drawing/2014/main" id="{C4A28758-2D53-D0F6-7EA5-37E76DCEAA40}"/>
              </a:ext>
            </a:extLst>
          </p:cNvPr>
          <p:cNvSpPr/>
          <p:nvPr/>
        </p:nvSpPr>
        <p:spPr>
          <a:xfrm>
            <a:off x="7064735" y="2506723"/>
            <a:ext cx="2775005" cy="922277"/>
          </a:xfrm>
          <a:prstGeom prst="wedgeRectCallout">
            <a:avLst>
              <a:gd name="adj1" fmla="val -104787"/>
              <a:gd name="adj2" fmla="val 73708"/>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Boot </a:t>
            </a:r>
            <a:r>
              <a:rPr kumimoji="1" lang="ja-JP" altLang="en-US" dirty="0"/>
              <a:t>スイッチ</a:t>
            </a:r>
          </a:p>
        </p:txBody>
      </p:sp>
      <p:sp>
        <p:nvSpPr>
          <p:cNvPr id="11" name="吹き出し: 四角形 10">
            <a:extLst>
              <a:ext uri="{FF2B5EF4-FFF2-40B4-BE49-F238E27FC236}">
                <a16:creationId xmlns:a16="http://schemas.microsoft.com/office/drawing/2014/main" id="{CBAFB674-D362-8B25-8183-47D7B8D49C1C}"/>
              </a:ext>
            </a:extLst>
          </p:cNvPr>
          <p:cNvSpPr/>
          <p:nvPr/>
        </p:nvSpPr>
        <p:spPr>
          <a:xfrm>
            <a:off x="659960" y="2474918"/>
            <a:ext cx="2775005" cy="922277"/>
          </a:xfrm>
          <a:prstGeom prst="wedgeRectCallout">
            <a:avLst>
              <a:gd name="adj1" fmla="val 77466"/>
              <a:gd name="adj2" fmla="val 58792"/>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RESET </a:t>
            </a:r>
            <a:r>
              <a:rPr kumimoji="1" lang="ja-JP" altLang="en-US" dirty="0"/>
              <a:t>スイッチ</a:t>
            </a:r>
          </a:p>
        </p:txBody>
      </p:sp>
      <p:sp>
        <p:nvSpPr>
          <p:cNvPr id="12" name="吹き出し: 四角形 11">
            <a:extLst>
              <a:ext uri="{FF2B5EF4-FFF2-40B4-BE49-F238E27FC236}">
                <a16:creationId xmlns:a16="http://schemas.microsoft.com/office/drawing/2014/main" id="{13970528-7529-8875-25CE-27EC79AD1F62}"/>
              </a:ext>
            </a:extLst>
          </p:cNvPr>
          <p:cNvSpPr/>
          <p:nvPr/>
        </p:nvSpPr>
        <p:spPr>
          <a:xfrm>
            <a:off x="659960" y="3462608"/>
            <a:ext cx="2775005" cy="922277"/>
          </a:xfrm>
          <a:prstGeom prst="wedgeRectCallout">
            <a:avLst>
              <a:gd name="adj1" fmla="val 77466"/>
              <a:gd name="adj2" fmla="val 58792"/>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LED</a:t>
            </a:r>
            <a:endParaRPr kumimoji="1" lang="ja-JP" altLang="en-US" dirty="0"/>
          </a:p>
        </p:txBody>
      </p:sp>
      <p:sp>
        <p:nvSpPr>
          <p:cNvPr id="13" name="吹き出し: 四角形 12">
            <a:extLst>
              <a:ext uri="{FF2B5EF4-FFF2-40B4-BE49-F238E27FC236}">
                <a16:creationId xmlns:a16="http://schemas.microsoft.com/office/drawing/2014/main" id="{DA489889-134D-D616-BE62-2A7014AFC49C}"/>
              </a:ext>
            </a:extLst>
          </p:cNvPr>
          <p:cNvSpPr/>
          <p:nvPr/>
        </p:nvSpPr>
        <p:spPr>
          <a:xfrm>
            <a:off x="6957392" y="3824578"/>
            <a:ext cx="2775005" cy="922277"/>
          </a:xfrm>
          <a:prstGeom prst="wedgeRectCallout">
            <a:avLst>
              <a:gd name="adj1" fmla="val -95886"/>
              <a:gd name="adj2" fmla="val 2689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r>
              <a:rPr kumimoji="1" lang="ja-JP" altLang="en-US" dirty="0"/>
              <a:t>セグ</a:t>
            </a:r>
          </a:p>
        </p:txBody>
      </p:sp>
      <p:sp>
        <p:nvSpPr>
          <p:cNvPr id="14" name="吹き出し: 四角形 13">
            <a:extLst>
              <a:ext uri="{FF2B5EF4-FFF2-40B4-BE49-F238E27FC236}">
                <a16:creationId xmlns:a16="http://schemas.microsoft.com/office/drawing/2014/main" id="{5D5EF740-A7D9-2B6A-DD28-59D17F839E04}"/>
              </a:ext>
            </a:extLst>
          </p:cNvPr>
          <p:cNvSpPr/>
          <p:nvPr/>
        </p:nvSpPr>
        <p:spPr>
          <a:xfrm>
            <a:off x="659960" y="4585067"/>
            <a:ext cx="2775005" cy="922277"/>
          </a:xfrm>
          <a:prstGeom prst="wedgeRectCallout">
            <a:avLst>
              <a:gd name="adj1" fmla="val 73741"/>
              <a:gd name="adj2" fmla="val -1190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t>入力用スイッチ</a:t>
            </a:r>
            <a:endParaRPr kumimoji="1" lang="ja-JP" altLang="en-US" dirty="0"/>
          </a:p>
        </p:txBody>
      </p:sp>
    </p:spTree>
    <p:extLst>
      <p:ext uri="{BB962C8B-B14F-4D97-AF65-F5344CB8AC3E}">
        <p14:creationId xmlns:p14="http://schemas.microsoft.com/office/powerpoint/2010/main" val="2123571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06CDBE6-6A66-9244-8A44-B899F6B4DA53}"/>
              </a:ext>
            </a:extLst>
          </p:cNvPr>
          <p:cNvSpPr>
            <a:spLocks noGrp="1"/>
          </p:cNvSpPr>
          <p:nvPr>
            <p:ph type="title"/>
          </p:nvPr>
        </p:nvSpPr>
        <p:spPr>
          <a:xfrm>
            <a:off x="0" y="4505"/>
            <a:ext cx="9272187" cy="1017646"/>
          </a:xfrm>
        </p:spPr>
        <p:txBody>
          <a:bodyPr/>
          <a:lstStyle/>
          <a:p>
            <a:r>
              <a:rPr lang="ja-JP" altLang="en-US" dirty="0"/>
              <a:t>新歓基板の概要</a:t>
            </a:r>
          </a:p>
        </p:txBody>
      </p:sp>
      <p:sp>
        <p:nvSpPr>
          <p:cNvPr id="3" name="テキスト プレースホルダー 2">
            <a:extLst>
              <a:ext uri="{FF2B5EF4-FFF2-40B4-BE49-F238E27FC236}">
                <a16:creationId xmlns:a16="http://schemas.microsoft.com/office/drawing/2014/main" id="{7C2A9374-145D-190D-4B65-686B3DD01411}"/>
              </a:ext>
            </a:extLst>
          </p:cNvPr>
          <p:cNvSpPr>
            <a:spLocks noGrp="1"/>
          </p:cNvSpPr>
          <p:nvPr>
            <p:ph type="body" idx="1"/>
          </p:nvPr>
        </p:nvSpPr>
        <p:spPr>
          <a:xfrm>
            <a:off x="427383" y="1487228"/>
            <a:ext cx="10515600" cy="4351338"/>
          </a:xfrm>
        </p:spPr>
        <p:txBody>
          <a:bodyPr/>
          <a:lstStyle/>
          <a:p>
            <a:r>
              <a:rPr lang="ja-JP" altLang="en-US" dirty="0"/>
              <a:t>スイッチの色は違うことがあります。</a:t>
            </a:r>
          </a:p>
        </p:txBody>
      </p:sp>
    </p:spTree>
    <p:extLst>
      <p:ext uri="{BB962C8B-B14F-4D97-AF65-F5344CB8AC3E}">
        <p14:creationId xmlns:p14="http://schemas.microsoft.com/office/powerpoint/2010/main" val="3506059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CCBF799A-9EB4-4C37-A3F1-2C53431250F3}"/>
            </a:ext>
          </a:extLst>
        </p:cNvPr>
        <p:cNvGrpSpPr/>
        <p:nvPr/>
      </p:nvGrpSpPr>
      <p:grpSpPr>
        <a:xfrm>
          <a:off x="0" y="0"/>
          <a:ext cx="0" cy="0"/>
          <a:chOff x="0" y="0"/>
          <a:chExt cx="0" cy="0"/>
        </a:xfrm>
      </p:grpSpPr>
      <p:sp>
        <p:nvSpPr>
          <p:cNvPr id="85" name="Google Shape;85;p11">
            <a:extLst>
              <a:ext uri="{FF2B5EF4-FFF2-40B4-BE49-F238E27FC236}">
                <a16:creationId xmlns:a16="http://schemas.microsoft.com/office/drawing/2014/main" id="{DEDE67A6-20FF-E39D-810A-EE354910AF5A}"/>
              </a:ext>
            </a:extLst>
          </p:cNvPr>
          <p:cNvSpPr txBox="1">
            <a:spLocks noGrp="1"/>
          </p:cNvSpPr>
          <p:nvPr>
            <p:ph type="title"/>
          </p:nvPr>
        </p:nvSpPr>
        <p:spPr>
          <a:xfrm>
            <a:off x="831850" y="1709738"/>
            <a:ext cx="9679477" cy="2852737"/>
          </a:xfrm>
          <a:noFill/>
          <a:ln>
            <a:noFill/>
          </a:ln>
        </p:spPr>
        <p:txBody>
          <a:bodyPr spcFirstLastPara="1" wrap="square" lIns="91425" tIns="45700" rIns="91425" bIns="45700" anchor="b" anchorCtr="0">
            <a:normAutofit/>
          </a:bodyPr>
          <a:lstStyle/>
          <a:p>
            <a:r>
              <a:rPr lang="en-US" altLang="ja-JP" dirty="0">
                <a:sym typeface="Calibri"/>
              </a:rPr>
              <a:t>1. </a:t>
            </a:r>
            <a:r>
              <a:rPr lang="ja-JP" altLang="en-US" dirty="0">
                <a:sym typeface="Calibri"/>
              </a:rPr>
              <a:t>パソコンで環境構築しよう！</a:t>
            </a:r>
            <a:br>
              <a:rPr lang="ja-JP" altLang="en-US" dirty="0">
                <a:sym typeface="Calibri"/>
              </a:rPr>
            </a:br>
            <a:endParaRPr lang="ja-JP" altLang="en-US" dirty="0"/>
          </a:p>
        </p:txBody>
      </p:sp>
      <p:sp>
        <p:nvSpPr>
          <p:cNvPr id="7" name="テキスト プレースホルダー 6">
            <a:extLst>
              <a:ext uri="{FF2B5EF4-FFF2-40B4-BE49-F238E27FC236}">
                <a16:creationId xmlns:a16="http://schemas.microsoft.com/office/drawing/2014/main" id="{C342B673-0ABA-B78B-6F42-54CB7C78C755}"/>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269107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B70786FD-D0D6-57A7-D676-8D7113665AF0}"/>
              </a:ext>
            </a:extLst>
          </p:cNvPr>
          <p:cNvSpPr>
            <a:spLocks noGrp="1"/>
          </p:cNvSpPr>
          <p:nvPr>
            <p:ph type="title"/>
          </p:nvPr>
        </p:nvSpPr>
        <p:spPr>
          <a:xfrm>
            <a:off x="0" y="4505"/>
            <a:ext cx="9272187" cy="1017646"/>
          </a:xfrm>
        </p:spPr>
        <p:txBody>
          <a:bodyPr/>
          <a:lstStyle/>
          <a:p>
            <a:r>
              <a:rPr lang="en-US" altLang="ja-JP" dirty="0">
                <a:sym typeface="Calibri"/>
              </a:rPr>
              <a:t>1. </a:t>
            </a:r>
            <a:r>
              <a:rPr lang="ja-JP" altLang="en-US">
                <a:sym typeface="Calibri"/>
              </a:rPr>
              <a:t>パソコンで環境構築しよう！</a:t>
            </a:r>
            <a:endParaRPr lang="ja-JP" altLang="en-US"/>
          </a:p>
        </p:txBody>
      </p:sp>
      <p:sp>
        <p:nvSpPr>
          <p:cNvPr id="3" name="テキスト プレースホルダー 2">
            <a:extLst>
              <a:ext uri="{FF2B5EF4-FFF2-40B4-BE49-F238E27FC236}">
                <a16:creationId xmlns:a16="http://schemas.microsoft.com/office/drawing/2014/main" id="{00EE08EA-1F32-7388-BF0B-69E681149AA5}"/>
              </a:ext>
            </a:extLst>
          </p:cNvPr>
          <p:cNvSpPr>
            <a:spLocks noGrp="1"/>
          </p:cNvSpPr>
          <p:nvPr>
            <p:ph type="body" idx="1"/>
          </p:nvPr>
        </p:nvSpPr>
        <p:spPr>
          <a:xfrm>
            <a:off x="427383" y="1487228"/>
            <a:ext cx="10515600" cy="4351338"/>
          </a:xfrm>
        </p:spPr>
        <p:txBody>
          <a:bodyPr/>
          <a:lstStyle/>
          <a:p>
            <a:pPr marL="114300" indent="0">
              <a:buNone/>
            </a:pPr>
            <a:r>
              <a:rPr lang="en-US" altLang="ja-JP" b="1" dirty="0">
                <a:latin typeface="A P-OTF Gothic MB101 Pr6N B" panose="020B0400000000000000" pitchFamily="34" charset="-128"/>
                <a:ea typeface="A P-OTF Gothic MB101 Pr6N B" panose="020B0400000000000000" pitchFamily="34" charset="-128"/>
              </a:rPr>
              <a:t>1.1 </a:t>
            </a:r>
            <a:r>
              <a:rPr lang="ja-JP" altLang="en-US" b="1">
                <a:latin typeface="A P-OTF Gothic MB101 Pr6N B" panose="020B0400000000000000" pitchFamily="34" charset="-128"/>
                <a:ea typeface="A P-OTF Gothic MB101 Pr6N B" panose="020B0400000000000000" pitchFamily="34" charset="-128"/>
              </a:rPr>
              <a:t>今日使うコード、このスライドのダウンロード</a:t>
            </a:r>
            <a:endParaRPr lang="en-US" altLang="ja-JP" b="1" dirty="0">
              <a:latin typeface="A P-OTF Gothic MB101 Pr6N B" panose="020B0400000000000000" pitchFamily="34" charset="-128"/>
              <a:ea typeface="A P-OTF Gothic MB101 Pr6N B" panose="020B0400000000000000" pitchFamily="34" charset="-128"/>
            </a:endParaRPr>
          </a:p>
          <a:p>
            <a:r>
              <a:rPr lang="ja-JP" altLang="en-US"/>
              <a:t>下記の</a:t>
            </a:r>
            <a:r>
              <a:rPr lang="en-US" altLang="ja-JP" dirty="0" err="1"/>
              <a:t>github</a:t>
            </a:r>
            <a:r>
              <a:rPr lang="ja-JP" altLang="en-US"/>
              <a:t>にアクセスしてフォルダをダウンロード</a:t>
            </a:r>
            <a:r>
              <a:rPr lang="en-US" altLang="ja-JP" dirty="0"/>
              <a:t>(</a:t>
            </a:r>
            <a:r>
              <a:rPr lang="ja-JP" altLang="en-US"/>
              <a:t>緑色の</a:t>
            </a:r>
            <a:r>
              <a:rPr lang="en-US" altLang="ja-JP" dirty="0"/>
              <a:t>Code</a:t>
            </a:r>
            <a:r>
              <a:rPr lang="ja-JP" altLang="en-US"/>
              <a:t>→</a:t>
            </a:r>
            <a:r>
              <a:rPr lang="en-US" altLang="ja-JP" dirty="0"/>
              <a:t>Download Zip)</a:t>
            </a:r>
          </a:p>
          <a:p>
            <a:pPr marL="114300" indent="0">
              <a:buNone/>
            </a:pPr>
            <a:r>
              <a:rPr lang="en-US" altLang="ja-JP" dirty="0">
                <a:hlinkClick r:id="rId2"/>
              </a:rPr>
              <a:t>https://github.com/308029/shinkan</a:t>
            </a:r>
            <a:endParaRPr lang="en-US" altLang="ja-JP" dirty="0"/>
          </a:p>
          <a:p>
            <a:pPr marL="114300" indent="0">
              <a:buNone/>
            </a:pPr>
            <a:endParaRPr lang="ja-JP" altLang="en-US"/>
          </a:p>
        </p:txBody>
      </p:sp>
      <p:pic>
        <p:nvPicPr>
          <p:cNvPr id="4" name="図 3" descr="QR コード&#10;&#10;AI によって生成されたコンテンツは間違っている可能性があります。">
            <a:extLst>
              <a:ext uri="{FF2B5EF4-FFF2-40B4-BE49-F238E27FC236}">
                <a16:creationId xmlns:a16="http://schemas.microsoft.com/office/drawing/2014/main" id="{94BE10E1-C243-C5E9-33A0-348E2EDEB05F}"/>
              </a:ext>
            </a:extLst>
          </p:cNvPr>
          <p:cNvPicPr>
            <a:picLocks noChangeAspect="1"/>
          </p:cNvPicPr>
          <p:nvPr/>
        </p:nvPicPr>
        <p:blipFill>
          <a:blip r:embed="rId3"/>
          <a:stretch>
            <a:fillRect/>
          </a:stretch>
        </p:blipFill>
        <p:spPr>
          <a:xfrm>
            <a:off x="9443358" y="4087586"/>
            <a:ext cx="2057400" cy="2057400"/>
          </a:xfrm>
          <a:prstGeom prst="rect">
            <a:avLst/>
          </a:prstGeom>
        </p:spPr>
      </p:pic>
      <p:pic>
        <p:nvPicPr>
          <p:cNvPr id="6" name="図 5">
            <a:extLst>
              <a:ext uri="{FF2B5EF4-FFF2-40B4-BE49-F238E27FC236}">
                <a16:creationId xmlns:a16="http://schemas.microsoft.com/office/drawing/2014/main" id="{9789D1E2-F1B6-753B-4B23-9A19CB821A6A}"/>
              </a:ext>
            </a:extLst>
          </p:cNvPr>
          <p:cNvPicPr>
            <a:picLocks noChangeAspect="1"/>
          </p:cNvPicPr>
          <p:nvPr/>
        </p:nvPicPr>
        <p:blipFill>
          <a:blip r:embed="rId4"/>
          <a:stretch>
            <a:fillRect/>
          </a:stretch>
        </p:blipFill>
        <p:spPr>
          <a:xfrm>
            <a:off x="4084983" y="3615536"/>
            <a:ext cx="4800600" cy="3078334"/>
          </a:xfrm>
          <a:prstGeom prst="rect">
            <a:avLst/>
          </a:prstGeom>
        </p:spPr>
      </p:pic>
    </p:spTree>
    <p:extLst>
      <p:ext uri="{BB962C8B-B14F-4D97-AF65-F5344CB8AC3E}">
        <p14:creationId xmlns:p14="http://schemas.microsoft.com/office/powerpoint/2010/main" val="3992640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2"/>
          <p:cNvSpPr txBox="1">
            <a:spLocks noGrp="1"/>
          </p:cNvSpPr>
          <p:nvPr>
            <p:ph type="body" idx="1"/>
          </p:nvPr>
        </p:nvSpPr>
        <p:spPr>
          <a:xfrm>
            <a:off x="427383" y="1487228"/>
            <a:ext cx="10515600" cy="4351338"/>
          </a:xfrm>
          <a:noFill/>
          <a:ln>
            <a:noFill/>
          </a:ln>
        </p:spPr>
        <p:txBody>
          <a:bodyPr spcFirstLastPara="1" wrap="square" lIns="91425" tIns="45700" rIns="91425" bIns="45700" anchor="t" anchorCtr="0">
            <a:normAutofit/>
          </a:bodyPr>
          <a:lstStyle/>
          <a:p>
            <a:pPr marL="114300" lvl="0" indent="0">
              <a:buNone/>
            </a:pPr>
            <a:r>
              <a:rPr lang="en-US" b="1" dirty="0">
                <a:latin typeface="A P-OTF Gothic MB101 Pr6N B" panose="020B0400000000000000" pitchFamily="34" charset="-128"/>
                <a:ea typeface="A P-OTF Gothic MB101 Pr6N B" panose="020B0400000000000000" pitchFamily="34" charset="-128"/>
              </a:rPr>
              <a:t>1.2 </a:t>
            </a:r>
            <a:r>
              <a:rPr lang="en-US" b="1" dirty="0" err="1">
                <a:latin typeface="A P-OTF Gothic MB101 Pr6N B" panose="020B0400000000000000" pitchFamily="34" charset="-128"/>
                <a:ea typeface="A P-OTF Gothic MB101 Pr6N B" panose="020B0400000000000000" pitchFamily="34" charset="-128"/>
              </a:rPr>
              <a:t>Arduinoのインストール</a:t>
            </a:r>
            <a:endParaRPr lang="en-US" b="1" dirty="0">
              <a:latin typeface="A P-OTF Gothic MB101 Pr6N B" panose="020B0400000000000000" pitchFamily="34" charset="-128"/>
              <a:ea typeface="A P-OTF Gothic MB101 Pr6N B" panose="020B0400000000000000" pitchFamily="34" charset="-128"/>
            </a:endParaRPr>
          </a:p>
          <a:p>
            <a:pPr lvl="0"/>
            <a:r>
              <a:rPr lang="en-US" dirty="0"/>
              <a:t>1.1 下のサイトに行き、arduino1.8.19をインストール</a:t>
            </a:r>
            <a:r>
              <a:rPr lang="en-US" dirty="0">
                <a:hlinkClick r:id="rId3"/>
              </a:rPr>
              <a:t>https://www.arduino.cc/en/software</a:t>
            </a:r>
            <a:endParaRPr lang="en-US" dirty="0"/>
          </a:p>
          <a:p>
            <a:pPr lvl="0"/>
            <a:r>
              <a:rPr lang="en-US" dirty="0"/>
              <a:t>2.2 </a:t>
            </a:r>
            <a:r>
              <a:rPr lang="en-US" dirty="0" err="1"/>
              <a:t>寄付するか聞かれるので「JUST</a:t>
            </a:r>
            <a:r>
              <a:rPr lang="en-US" dirty="0"/>
              <a:t> </a:t>
            </a:r>
            <a:r>
              <a:rPr lang="en-US" dirty="0" err="1"/>
              <a:t>DOWNLOAD」を押す</a:t>
            </a:r>
            <a:endParaRPr lang="en-US" dirty="0"/>
          </a:p>
          <a:p>
            <a:pPr lvl="0"/>
            <a:r>
              <a:rPr lang="en-US" dirty="0"/>
              <a:t>2.3 </a:t>
            </a:r>
            <a:r>
              <a:rPr lang="en-US" dirty="0" err="1"/>
              <a:t>zipファイルがダウンロードされるので展開して.exeファイルを開く</a:t>
            </a:r>
            <a:endParaRPr lang="en-US" dirty="0"/>
          </a:p>
        </p:txBody>
      </p:sp>
      <p:pic>
        <p:nvPicPr>
          <p:cNvPr id="2" name="図 1">
            <a:extLst>
              <a:ext uri="{FF2B5EF4-FFF2-40B4-BE49-F238E27FC236}">
                <a16:creationId xmlns:a16="http://schemas.microsoft.com/office/drawing/2014/main" id="{68796C77-8543-C0E1-F39A-4D925F727100}"/>
              </a:ext>
            </a:extLst>
          </p:cNvPr>
          <p:cNvPicPr>
            <a:picLocks noChangeAspect="1"/>
          </p:cNvPicPr>
          <p:nvPr/>
        </p:nvPicPr>
        <p:blipFill>
          <a:blip r:embed="rId4"/>
          <a:stretch>
            <a:fillRect/>
          </a:stretch>
        </p:blipFill>
        <p:spPr>
          <a:xfrm>
            <a:off x="8706720" y="1487227"/>
            <a:ext cx="3057897" cy="2491620"/>
          </a:xfrm>
          <a:prstGeom prst="rect">
            <a:avLst/>
          </a:prstGeom>
        </p:spPr>
      </p:pic>
      <p:sp>
        <p:nvSpPr>
          <p:cNvPr id="8" name="タイトル 4">
            <a:extLst>
              <a:ext uri="{FF2B5EF4-FFF2-40B4-BE49-F238E27FC236}">
                <a16:creationId xmlns:a16="http://schemas.microsoft.com/office/drawing/2014/main" id="{4D2BF708-52A9-DB87-9B4B-7030A2A242DA}"/>
              </a:ext>
            </a:extLst>
          </p:cNvPr>
          <p:cNvSpPr>
            <a:spLocks noGrp="1"/>
          </p:cNvSpPr>
          <p:nvPr>
            <p:ph type="title"/>
          </p:nvPr>
        </p:nvSpPr>
        <p:spPr/>
        <p:txBody>
          <a:bodyPr/>
          <a:lstStyle/>
          <a:p>
            <a:r>
              <a:rPr lang="en-US" altLang="ja-JP" dirty="0">
                <a:sym typeface="Calibri"/>
              </a:rPr>
              <a:t>1. </a:t>
            </a:r>
            <a:r>
              <a:rPr lang="ja-JP" altLang="en-US">
                <a:sym typeface="Calibri"/>
              </a:rPr>
              <a:t>パソコンで環境構築しよう！</a:t>
            </a:r>
            <a:endParaRPr lang="ja-JP" altLang="en-US"/>
          </a:p>
        </p:txBody>
      </p:sp>
    </p:spTree>
  </p:cSld>
  <p:clrMapOvr>
    <a:masterClrMapping/>
  </p:clrMapOvr>
</p:sld>
</file>

<file path=ppt/theme/theme1.xml><?xml version="1.0" encoding="utf-8"?>
<a:theme xmlns:a="http://schemas.openxmlformats.org/drawingml/2006/main" name="Office テーマ">
  <a:themeElements>
    <a:clrScheme name="Office テーマ">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734</TotalTime>
  <Words>1474</Words>
  <Application>Microsoft Macintosh PowerPoint</Application>
  <PresentationFormat>ワイド画面</PresentationFormat>
  <Paragraphs>177</Paragraphs>
  <Slides>35</Slides>
  <Notes>20</Notes>
  <HiddenSlides>1</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35</vt:i4>
      </vt:variant>
    </vt:vector>
  </HeadingPairs>
  <TitlesOfParts>
    <vt:vector size="42" baseType="lpstr">
      <vt:lpstr>A P-OTF Gothic MB101 Pr6N B</vt:lpstr>
      <vt:lpstr>A-OTF Gothic BBB Pr6N Medium</vt:lpstr>
      <vt:lpstr>avenir-lt-w01_85-heavy1475544</vt:lpstr>
      <vt:lpstr>Arial</vt:lpstr>
      <vt:lpstr>Calibri</vt:lpstr>
      <vt:lpstr>Helvetica</vt:lpstr>
      <vt:lpstr>Office テーマ</vt:lpstr>
      <vt:lpstr>電装班新歓 -LEDをピカピカ光らせよう！-</vt:lpstr>
      <vt:lpstr>0. 本日の流れ</vt:lpstr>
      <vt:lpstr>0. 新歓基板の紹介 </vt:lpstr>
      <vt:lpstr>新歓基板の説明</vt:lpstr>
      <vt:lpstr>新歓基板の説明</vt:lpstr>
      <vt:lpstr>新歓基板の概要</vt:lpstr>
      <vt:lpstr>1. パソコンで環境構築しよう！ </vt:lpstr>
      <vt:lpstr>1. パソコンで環境構築しよう！</vt:lpstr>
      <vt:lpstr>1. パソコンで環境構築しよう！</vt:lpstr>
      <vt:lpstr>1. パソコンで環境構築しよう！</vt:lpstr>
      <vt:lpstr>2. LEDをピカピカ光らせよう！  </vt:lpstr>
      <vt:lpstr>3. 数字を表示させてみよう！</vt:lpstr>
      <vt:lpstr>2. LEDをピカピカ光らせよう！</vt:lpstr>
      <vt:lpstr>2. LEDをピカピカ光らせよう！</vt:lpstr>
      <vt:lpstr>2. LEDをピカピカ光らせよう！</vt:lpstr>
      <vt:lpstr>2. LEDをピカピカ光らせよう！</vt:lpstr>
      <vt:lpstr>2. LEDをピカピカ光らせよう！</vt:lpstr>
      <vt:lpstr>2. LEDをピカピカ光らせよう！</vt:lpstr>
      <vt:lpstr>3. ７セグを光らせて数字を表示させてみよう！ </vt:lpstr>
      <vt:lpstr>3. 数字を表示させてみよう！</vt:lpstr>
      <vt:lpstr>3. 数字を表示させてみよう！</vt:lpstr>
      <vt:lpstr>3. 数字を表示させてみよう！</vt:lpstr>
      <vt:lpstr>3. 数字を表示させてみよう！</vt:lpstr>
      <vt:lpstr>3. 数字を表示させてみよう！</vt:lpstr>
      <vt:lpstr>4. プルアップでスイッチを作ってみよう！ </vt:lpstr>
      <vt:lpstr>4.プルアップでスイッチを作ってみよう！</vt:lpstr>
      <vt:lpstr>4.プルアップでスイッチを作ってみよう！</vt:lpstr>
      <vt:lpstr>5.カウントダウンゲームを作ってみよう </vt:lpstr>
      <vt:lpstr>5. カウントダウンゲームを作ってみよう</vt:lpstr>
      <vt:lpstr>CREATE電装班紹介 </vt:lpstr>
      <vt:lpstr>CREATE・電装班紹介</vt:lpstr>
      <vt:lpstr>CREATE・電装班紹介</vt:lpstr>
      <vt:lpstr>CREATE・電装班紹介</vt:lpstr>
      <vt:lpstr>ぜひCREATEへ！</vt:lpstr>
      <vt:lpstr>編集履歴</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T20240099519</cp:lastModifiedBy>
  <cp:revision>12</cp:revision>
  <dcterms:modified xsi:type="dcterms:W3CDTF">2025-04-06T23:55:20Z</dcterms:modified>
</cp:coreProperties>
</file>